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9"/>
  </p:notesMasterIdLst>
  <p:sldIdLst>
    <p:sldId id="256" r:id="rId2"/>
    <p:sldId id="258" r:id="rId3"/>
    <p:sldId id="261" r:id="rId4"/>
    <p:sldId id="270" r:id="rId5"/>
    <p:sldId id="861" r:id="rId6"/>
    <p:sldId id="863" r:id="rId7"/>
    <p:sldId id="862" r:id="rId8"/>
    <p:sldId id="262" r:id="rId9"/>
    <p:sldId id="867" r:id="rId10"/>
    <p:sldId id="868" r:id="rId11"/>
    <p:sldId id="864" r:id="rId12"/>
    <p:sldId id="869" r:id="rId13"/>
    <p:sldId id="870" r:id="rId14"/>
    <p:sldId id="871" r:id="rId15"/>
    <p:sldId id="872" r:id="rId16"/>
    <p:sldId id="873" r:id="rId17"/>
    <p:sldId id="874" r:id="rId18"/>
    <p:sldId id="875" r:id="rId19"/>
    <p:sldId id="876" r:id="rId20"/>
    <p:sldId id="877" r:id="rId21"/>
    <p:sldId id="879" r:id="rId22"/>
    <p:sldId id="878" r:id="rId23"/>
    <p:sldId id="881" r:id="rId24"/>
    <p:sldId id="882" r:id="rId25"/>
    <p:sldId id="884" r:id="rId26"/>
    <p:sldId id="883" r:id="rId27"/>
    <p:sldId id="886" r:id="rId28"/>
    <p:sldId id="885" r:id="rId29"/>
    <p:sldId id="887" r:id="rId30"/>
    <p:sldId id="263" r:id="rId31"/>
    <p:sldId id="851" r:id="rId32"/>
    <p:sldId id="888" r:id="rId33"/>
    <p:sldId id="273" r:id="rId34"/>
    <p:sldId id="268" r:id="rId35"/>
    <p:sldId id="272" r:id="rId36"/>
    <p:sldId id="799" r:id="rId37"/>
    <p:sldId id="889" r:id="rId38"/>
    <p:sldId id="271" r:id="rId39"/>
    <p:sldId id="264" r:id="rId40"/>
    <p:sldId id="267" r:id="rId41"/>
    <p:sldId id="855" r:id="rId42"/>
    <p:sldId id="858" r:id="rId43"/>
    <p:sldId id="854" r:id="rId44"/>
    <p:sldId id="859" r:id="rId45"/>
    <p:sldId id="265" r:id="rId46"/>
    <p:sldId id="890" r:id="rId47"/>
    <p:sldId id="259"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BE1E"/>
    <a:srgbClr val="F6EA19"/>
    <a:srgbClr val="B4BE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9"/>
    <p:restoredTop sz="93624"/>
  </p:normalViewPr>
  <p:slideViewPr>
    <p:cSldViewPr snapToGrid="0" snapToObjects="1">
      <p:cViewPr varScale="1">
        <p:scale>
          <a:sx n="98" d="100"/>
          <a:sy n="98" d="100"/>
        </p:scale>
        <p:origin x="2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055D34-EE78-EA49-8000-72C027527543}" type="datetimeFigureOut">
              <a:rPr lang="fr-FR" smtClean="0"/>
              <a:t>22/06/2021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3DEA8-04BC-9741-89B7-E04179BBE48D}" type="slidenum">
              <a:rPr lang="fr-FR" smtClean="0"/>
              <a:t>‹N°›</a:t>
            </a:fld>
            <a:endParaRPr lang="fr-FR"/>
          </a:p>
        </p:txBody>
      </p:sp>
    </p:spTree>
    <p:extLst>
      <p:ext uri="{BB962C8B-B14F-4D97-AF65-F5344CB8AC3E}">
        <p14:creationId xmlns:p14="http://schemas.microsoft.com/office/powerpoint/2010/main" val="3986602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503DEA8-04BC-9741-89B7-E04179BBE48D}" type="slidenum">
              <a:rPr lang="fr-FR" smtClean="0"/>
              <a:t>45</a:t>
            </a:fld>
            <a:endParaRPr lang="fr-FR"/>
          </a:p>
        </p:txBody>
      </p:sp>
    </p:spTree>
    <p:extLst>
      <p:ext uri="{BB962C8B-B14F-4D97-AF65-F5344CB8AC3E}">
        <p14:creationId xmlns:p14="http://schemas.microsoft.com/office/powerpoint/2010/main" val="1477038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solidFill>
                  <a:schemeClr val="accent1"/>
                </a:solidFill>
                <a:latin typeface="League Spartan" pitchFamily="2" charset="77"/>
              </a:defRPr>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2"/>
                </a:solidFill>
                <a:latin typeface="Chalkduster" panose="03050602040202020205" pitchFamily="66"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7BE9E0A-9BB5-4548-9D91-487BE556585F}" type="datetimeFigureOut">
              <a:rPr lang="fr-FR" smtClean="0"/>
              <a:t>22/06/2021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1945659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BE9E0A-9BB5-4548-9D91-487BE556585F}" type="datetimeFigureOut">
              <a:rPr lang="fr-FR" smtClean="0"/>
              <a:t>22/06/2021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4189570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BE9E0A-9BB5-4548-9D91-487BE556585F}" type="datetimeFigureOut">
              <a:rPr lang="fr-FR" smtClean="0"/>
              <a:t>22/06/2021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428110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lvl1pPr>
              <a:defRPr b="1" i="0">
                <a:latin typeface="Raleway" pitchFamily="2" charset="77"/>
              </a:defRPr>
            </a:lvl1pPr>
            <a:lvl2pPr>
              <a:defRPr b="0" i="0">
                <a:latin typeface="Raleway Medium" pitchFamily="2" charset="77"/>
              </a:defRPr>
            </a:lvl2pPr>
            <a:lvl3pPr>
              <a:defRPr b="0" i="0">
                <a:latin typeface="Raleway" pitchFamily="2" charset="77"/>
              </a:defRPr>
            </a:lvl3pPr>
            <a:lvl4pPr>
              <a:defRPr b="0" i="0">
                <a:latin typeface="Raleway Light" pitchFamily="2" charset="77"/>
              </a:defRPr>
            </a:lvl4pPr>
            <a:lvl5pPr>
              <a:defRPr b="0" i="0">
                <a:latin typeface="Raleway ExtraLight" pitchFamily="2" charset="77"/>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BE9E0A-9BB5-4548-9D91-487BE556585F}" type="datetimeFigureOut">
              <a:rPr lang="fr-FR" smtClean="0"/>
              <a:t>22/06/2021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151080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BE9E0A-9BB5-4548-9D91-487BE556585F}" type="datetimeFigureOut">
              <a:rPr lang="fr-FR" smtClean="0"/>
              <a:t>22/06/2021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259758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BE9E0A-9BB5-4548-9D91-487BE556585F}" type="datetimeFigureOut">
              <a:rPr lang="fr-FR" smtClean="0"/>
              <a:t>22/06/2021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407815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accent2"/>
                </a:solidFill>
                <a:latin typeface="Chalkduster" panose="03050602040202020205" pitchFamily="66"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accent2"/>
                </a:solidFill>
                <a:latin typeface="Chalkduster" panose="03050602040202020205" pitchFamily="66"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BE9E0A-9BB5-4548-9D91-487BE556585F}" type="datetimeFigureOut">
              <a:rPr lang="fr-FR" smtClean="0"/>
              <a:t>22/06/2021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55989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BE9E0A-9BB5-4548-9D91-487BE556585F}" type="datetimeFigureOut">
              <a:rPr lang="fr-FR" smtClean="0"/>
              <a:t>22/06/2021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331790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E9E0A-9BB5-4548-9D91-487BE556585F}" type="datetimeFigureOut">
              <a:rPr lang="fr-FR" smtClean="0"/>
              <a:t>22/06/2021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288405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2"/>
                </a:solidFill>
                <a:latin typeface="Chalkduster" panose="03050602040202020205" pitchFamily="66" charset="7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BE9E0A-9BB5-4548-9D91-487BE556585F}" type="datetimeFigureOut">
              <a:rPr lang="fr-FR" smtClean="0"/>
              <a:t>22/06/2021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3069840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BE9E0A-9BB5-4548-9D91-487BE556585F}" type="datetimeFigureOut">
              <a:rPr lang="fr-FR" smtClean="0"/>
              <a:t>22/06/2021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1F1485-1C3D-AE42-97A7-80030DA68424}" type="slidenum">
              <a:rPr lang="fr-FR" smtClean="0"/>
              <a:t>‹N°›</a:t>
            </a:fld>
            <a:endParaRPr lang="fr-FR"/>
          </a:p>
        </p:txBody>
      </p:sp>
    </p:spTree>
    <p:extLst>
      <p:ext uri="{BB962C8B-B14F-4D97-AF65-F5344CB8AC3E}">
        <p14:creationId xmlns:p14="http://schemas.microsoft.com/office/powerpoint/2010/main" val="178354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accent1"/>
                </a:solidFill>
                <a:latin typeface="Raleway" pitchFamily="2" charset="77"/>
              </a:defRPr>
            </a:lvl1pPr>
          </a:lstStyle>
          <a:p>
            <a:fld id="{07BE9E0A-9BB5-4548-9D91-487BE556585F}" type="datetimeFigureOut">
              <a:rPr lang="fr-FR" smtClean="0"/>
              <a:t>22/06/2021</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accent1"/>
                </a:solidFill>
                <a:latin typeface="Raleway" pitchFamily="2" charset="77"/>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accent1"/>
                </a:solidFill>
                <a:latin typeface="Raleway Medium" pitchFamily="2" charset="77"/>
              </a:defRPr>
            </a:lvl1pPr>
          </a:lstStyle>
          <a:p>
            <a:fld id="{6C1F1485-1C3D-AE42-97A7-80030DA68424}" type="slidenum">
              <a:rPr lang="fr-FR" smtClean="0"/>
              <a:t>‹N°›</a:t>
            </a:fld>
            <a:endParaRPr lang="fr-FR"/>
          </a:p>
        </p:txBody>
      </p:sp>
    </p:spTree>
    <p:extLst>
      <p:ext uri="{BB962C8B-B14F-4D97-AF65-F5344CB8AC3E}">
        <p14:creationId xmlns:p14="http://schemas.microsoft.com/office/powerpoint/2010/main" val="42426940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4400" kern="1200">
          <a:solidFill>
            <a:schemeClr val="accent1"/>
          </a:solidFill>
          <a:latin typeface="League Spartan"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2"/>
          </a:solidFill>
          <a:latin typeface="Raleway SemiBold"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2"/>
          </a:solidFill>
          <a:latin typeface="Raleway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Raleway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Raleway"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Raleway Ligh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69D3C1-CC78-8745-A382-A003C1E4549F}"/>
              </a:ext>
            </a:extLst>
          </p:cNvPr>
          <p:cNvSpPr>
            <a:spLocks noGrp="1"/>
          </p:cNvSpPr>
          <p:nvPr>
            <p:ph type="ctrTitle"/>
          </p:nvPr>
        </p:nvSpPr>
        <p:spPr>
          <a:xfrm>
            <a:off x="1524000" y="2282116"/>
            <a:ext cx="9144000" cy="1412222"/>
          </a:xfrm>
        </p:spPr>
        <p:txBody>
          <a:bodyPr>
            <a:normAutofit/>
          </a:bodyPr>
          <a:lstStyle/>
          <a:p>
            <a:r>
              <a:rPr lang="fr-FR" sz="8000" dirty="0">
                <a:solidFill>
                  <a:schemeClr val="accent1"/>
                </a:solidFill>
                <a:latin typeface="League Spartan" pitchFamily="2" charset="77"/>
              </a:rPr>
              <a:t>Budget des CSE</a:t>
            </a:r>
          </a:p>
        </p:txBody>
      </p:sp>
      <p:sp>
        <p:nvSpPr>
          <p:cNvPr id="3" name="Sous-titre 2">
            <a:extLst>
              <a:ext uri="{FF2B5EF4-FFF2-40B4-BE49-F238E27FC236}">
                <a16:creationId xmlns:a16="http://schemas.microsoft.com/office/drawing/2014/main" id="{E6F5E8D3-4142-3246-B50C-73F6EFAD2308}"/>
              </a:ext>
            </a:extLst>
          </p:cNvPr>
          <p:cNvSpPr>
            <a:spLocks noGrp="1"/>
          </p:cNvSpPr>
          <p:nvPr>
            <p:ph type="subTitle" idx="1"/>
          </p:nvPr>
        </p:nvSpPr>
        <p:spPr>
          <a:xfrm>
            <a:off x="1524000" y="3603812"/>
            <a:ext cx="9144000" cy="1655762"/>
          </a:xfrm>
        </p:spPr>
        <p:txBody>
          <a:bodyPr>
            <a:normAutofit/>
          </a:bodyPr>
          <a:lstStyle/>
          <a:p>
            <a:r>
              <a:rPr lang="fr-FR" sz="5400" dirty="0">
                <a:solidFill>
                  <a:schemeClr val="tx2"/>
                </a:solidFill>
                <a:latin typeface="Chalkduster" panose="03050602040202020205" pitchFamily="66" charset="77"/>
              </a:rPr>
              <a:t>Comment les gérer ?</a:t>
            </a:r>
          </a:p>
        </p:txBody>
      </p:sp>
      <p:pic>
        <p:nvPicPr>
          <p:cNvPr id="7" name="Image 6">
            <a:extLst>
              <a:ext uri="{FF2B5EF4-FFF2-40B4-BE49-F238E27FC236}">
                <a16:creationId xmlns:a16="http://schemas.microsoft.com/office/drawing/2014/main" id="{9D8B6957-8877-9742-BA27-D480FBA1F387}"/>
              </a:ext>
            </a:extLst>
          </p:cNvPr>
          <p:cNvPicPr>
            <a:picLocks noChangeAspect="1"/>
          </p:cNvPicPr>
          <p:nvPr/>
        </p:nvPicPr>
        <p:blipFill rotWithShape="1">
          <a:blip r:embed="rId2"/>
          <a:srcRect t="13420" b="21847"/>
          <a:stretch/>
        </p:blipFill>
        <p:spPr>
          <a:xfrm>
            <a:off x="135988" y="41220"/>
            <a:ext cx="3276285" cy="1498850"/>
          </a:xfrm>
          <a:prstGeom prst="rect">
            <a:avLst/>
          </a:prstGeom>
        </p:spPr>
      </p:pic>
    </p:spTree>
    <p:extLst>
      <p:ext uri="{BB962C8B-B14F-4D97-AF65-F5344CB8AC3E}">
        <p14:creationId xmlns:p14="http://schemas.microsoft.com/office/powerpoint/2010/main" val="199657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latin typeface="Chalkduster" panose="03050602040202020205" pitchFamily="66" charset="77"/>
              </a:rPr>
              <a:t>Utilisation du budget AEP</a:t>
            </a:r>
          </a:p>
        </p:txBody>
      </p:sp>
      <p:sp>
        <p:nvSpPr>
          <p:cNvPr id="7" name="Rectangle 6">
            <a:extLst>
              <a:ext uri="{FF2B5EF4-FFF2-40B4-BE49-F238E27FC236}">
                <a16:creationId xmlns:a16="http://schemas.microsoft.com/office/drawing/2014/main" id="{CC97B0AF-2758-464C-91E5-5F3FF35B44A8}"/>
              </a:ext>
            </a:extLst>
          </p:cNvPr>
          <p:cNvSpPr/>
          <p:nvPr/>
        </p:nvSpPr>
        <p:spPr>
          <a:xfrm>
            <a:off x="677333" y="3714400"/>
            <a:ext cx="8365068" cy="1015663"/>
          </a:xfrm>
          <a:prstGeom prst="rect">
            <a:avLst/>
          </a:prstGeom>
        </p:spPr>
        <p:txBody>
          <a:bodyPr wrap="square">
            <a:spAutoFit/>
          </a:bodyPr>
          <a:lstStyle/>
          <a:p>
            <a:pPr marL="342900" indent="-342900">
              <a:buFont typeface="Wingdings" pitchFamily="2" charset="2"/>
              <a:buChar char="ü"/>
            </a:pPr>
            <a:r>
              <a:rPr lang="fr-FR" sz="2000" b="1" dirty="0">
                <a:solidFill>
                  <a:schemeClr val="accent3"/>
                </a:solidFill>
                <a:latin typeface="Raleway" pitchFamily="2" charset="77"/>
              </a:rPr>
              <a:t>Attention aux arguments commerciaux de certains prestataires qui font croire que le CSE peut utiliser son budget de fonctionnement</a:t>
            </a:r>
          </a:p>
        </p:txBody>
      </p:sp>
      <p:sp>
        <p:nvSpPr>
          <p:cNvPr id="8" name="Rectangle 7">
            <a:extLst>
              <a:ext uri="{FF2B5EF4-FFF2-40B4-BE49-F238E27FC236}">
                <a16:creationId xmlns:a16="http://schemas.microsoft.com/office/drawing/2014/main" id="{2C9F0E7A-64D0-1D4B-832D-B25926B1098A}"/>
              </a:ext>
            </a:extLst>
          </p:cNvPr>
          <p:cNvSpPr/>
          <p:nvPr/>
        </p:nvSpPr>
        <p:spPr>
          <a:xfrm>
            <a:off x="677333" y="5118849"/>
            <a:ext cx="8365068" cy="707886"/>
          </a:xfrm>
          <a:prstGeom prst="rect">
            <a:avLst/>
          </a:prstGeom>
        </p:spPr>
        <p:txBody>
          <a:bodyPr wrap="square">
            <a:spAutoFit/>
          </a:bodyPr>
          <a:lstStyle/>
          <a:p>
            <a:pPr marL="342900" indent="-342900">
              <a:buFont typeface="Wingdings" pitchFamily="2" charset="2"/>
              <a:buChar char="ü"/>
            </a:pPr>
            <a:r>
              <a:rPr lang="fr-FR" sz="2000" b="1" dirty="0">
                <a:solidFill>
                  <a:schemeClr val="accent3"/>
                </a:solidFill>
                <a:latin typeface="Raleway" pitchFamily="2" charset="77"/>
              </a:rPr>
              <a:t>Le CSE doit payer une partie de certaines expertises sur son budget de fonctionnement</a:t>
            </a:r>
          </a:p>
        </p:txBody>
      </p:sp>
      <p:sp>
        <p:nvSpPr>
          <p:cNvPr id="11" name="Rectangle 10">
            <a:extLst>
              <a:ext uri="{FF2B5EF4-FFF2-40B4-BE49-F238E27FC236}">
                <a16:creationId xmlns:a16="http://schemas.microsoft.com/office/drawing/2014/main" id="{6E9CDE0F-27E0-BD4C-97F5-7D61AAAE433E}"/>
              </a:ext>
            </a:extLst>
          </p:cNvPr>
          <p:cNvSpPr/>
          <p:nvPr/>
        </p:nvSpPr>
        <p:spPr>
          <a:xfrm>
            <a:off x="677333" y="2229351"/>
            <a:ext cx="8365068" cy="788486"/>
          </a:xfrm>
          <a:prstGeom prst="rect">
            <a:avLst/>
          </a:prstGeom>
        </p:spPr>
        <p:txBody>
          <a:bodyPr wrap="square">
            <a:spAutoFit/>
          </a:bodyPr>
          <a:lstStyle/>
          <a:p>
            <a:pPr marL="342900" indent="-342900">
              <a:lnSpc>
                <a:spcPts val="1800"/>
              </a:lnSpc>
              <a:spcBef>
                <a:spcPts val="1800"/>
              </a:spcBef>
              <a:spcAft>
                <a:spcPts val="900"/>
              </a:spcAft>
              <a:buFont typeface="Wingdings" pitchFamily="2" charset="2"/>
              <a:buChar char="ü"/>
            </a:pPr>
            <a:r>
              <a:rPr lang="fr-FR" sz="2000" b="1" dirty="0">
                <a:solidFill>
                  <a:schemeClr val="accent3"/>
                </a:solidFill>
                <a:latin typeface="Raleway" pitchFamily="2" charset="77"/>
                <a:ea typeface="PT Sans" panose="020B0503020203020204" pitchFamily="34" charset="77"/>
                <a:cs typeface="PT Sans" panose="020B0503020203020204" pitchFamily="34" charset="77"/>
              </a:rPr>
              <a:t>Le budget de fonctionnement sert à former les membres du CSE, mais aussi les délégués syndicaux et les éventuels représentants de proximité</a:t>
            </a:r>
          </a:p>
        </p:txBody>
      </p:sp>
    </p:spTree>
    <p:extLst>
      <p:ext uri="{BB962C8B-B14F-4D97-AF65-F5344CB8AC3E}">
        <p14:creationId xmlns:p14="http://schemas.microsoft.com/office/powerpoint/2010/main" val="289683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6"/>
            <a:ext cx="10464526" cy="786342"/>
          </a:xfrm>
        </p:spPr>
        <p:txBody>
          <a:bodyPr>
            <a:normAutofit fontScale="90000"/>
          </a:bodyPr>
          <a:lstStyle/>
          <a:p>
            <a:r>
              <a:rPr lang="fr-FR" dirty="0">
                <a:latin typeface="Chalkduster" panose="03050602040202020205" pitchFamily="66" charset="77"/>
              </a:rPr>
              <a:t>Quels sont les critères d’une ASC?</a:t>
            </a:r>
          </a:p>
        </p:txBody>
      </p:sp>
      <p:sp>
        <p:nvSpPr>
          <p:cNvPr id="11" name="Rectangle : coins arrondis 10">
            <a:extLst>
              <a:ext uri="{FF2B5EF4-FFF2-40B4-BE49-F238E27FC236}">
                <a16:creationId xmlns:a16="http://schemas.microsoft.com/office/drawing/2014/main" id="{91AF129D-BE66-364D-93EE-2311D1BAAB60}"/>
              </a:ext>
            </a:extLst>
          </p:cNvPr>
          <p:cNvSpPr/>
          <p:nvPr/>
        </p:nvSpPr>
        <p:spPr>
          <a:xfrm>
            <a:off x="718279" y="1280409"/>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000" dirty="0">
                <a:solidFill>
                  <a:schemeClr val="accent3"/>
                </a:solidFill>
                <a:latin typeface="League Spartan" pitchFamily="2" charset="77"/>
              </a:rPr>
              <a:t>Facultative et non rémunératoire :</a:t>
            </a:r>
          </a:p>
          <a:p>
            <a:pPr algn="ctr">
              <a:lnSpc>
                <a:spcPct val="80000"/>
              </a:lnSpc>
              <a:buClr>
                <a:srgbClr val="DC6322"/>
              </a:buClr>
              <a:buSzPct val="100000"/>
            </a:pPr>
            <a:endParaRPr lang="fr-FR" altLang="fr-FR" sz="2000" dirty="0">
              <a:solidFill>
                <a:schemeClr val="accent3"/>
              </a:solidFill>
              <a:latin typeface="League Spartan" pitchFamily="2" charset="77"/>
            </a:endParaRPr>
          </a:p>
          <a:p>
            <a:pPr marL="631825" lvl="1" indent="-273050">
              <a:buSzPct val="100000"/>
              <a:buFont typeface="Wingdings" pitchFamily="2" charset="2"/>
              <a:buChar char="Ø"/>
            </a:pPr>
            <a:r>
              <a:rPr lang="fr-FR" altLang="fr-FR" sz="1200" dirty="0">
                <a:solidFill>
                  <a:schemeClr val="accent2"/>
                </a:solidFill>
                <a:latin typeface="Raleway" pitchFamily="2" charset="77"/>
              </a:rPr>
              <a:t>Ne se confond pas avec une obligation de l’employeur.</a:t>
            </a:r>
          </a:p>
          <a:p>
            <a:pPr marL="631825" lvl="1" indent="-273050">
              <a:buSzPct val="100000"/>
              <a:buFont typeface="Wingdings" pitchFamily="2" charset="2"/>
              <a:buChar char="Ø"/>
            </a:pPr>
            <a:r>
              <a:rPr lang="fr-FR" altLang="fr-FR" sz="1200" dirty="0">
                <a:solidFill>
                  <a:schemeClr val="accent2"/>
                </a:solidFill>
                <a:latin typeface="Raleway" pitchFamily="2" charset="77"/>
              </a:rPr>
              <a:t>Ne doit pas constituer un revenu pour le salarié.</a:t>
            </a:r>
          </a:p>
        </p:txBody>
      </p:sp>
      <p:sp>
        <p:nvSpPr>
          <p:cNvPr id="12" name="Rectangle : coins arrondis 11">
            <a:extLst>
              <a:ext uri="{FF2B5EF4-FFF2-40B4-BE49-F238E27FC236}">
                <a16:creationId xmlns:a16="http://schemas.microsoft.com/office/drawing/2014/main" id="{DEB0FC1F-B385-404A-915E-4E89D4919D27}"/>
              </a:ext>
            </a:extLst>
          </p:cNvPr>
          <p:cNvSpPr/>
          <p:nvPr/>
        </p:nvSpPr>
        <p:spPr>
          <a:xfrm>
            <a:off x="6365828" y="1280408"/>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000" dirty="0">
                <a:solidFill>
                  <a:schemeClr val="accent3"/>
                </a:solidFill>
                <a:latin typeface="League Spartan" pitchFamily="2" charset="77"/>
              </a:rPr>
              <a:t>Non discriminatoire:</a:t>
            </a:r>
          </a:p>
          <a:p>
            <a:pPr algn="ctr">
              <a:lnSpc>
                <a:spcPct val="80000"/>
              </a:lnSpc>
              <a:buClr>
                <a:srgbClr val="DC6322"/>
              </a:buClr>
              <a:buSzPct val="100000"/>
            </a:pPr>
            <a:endParaRPr lang="fr-FR" altLang="fr-FR" sz="2000" dirty="0">
              <a:solidFill>
                <a:schemeClr val="accent3"/>
              </a:solidFill>
              <a:latin typeface="League Spartan" pitchFamily="2" charset="77"/>
            </a:endParaRP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Possibilité de distinguer l’octroi des activités sociales selon des critères objectifs tel que le quotient familial ou le revenu.</a:t>
            </a: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Pas de prise en compte du type de contrat, de l’appartenance à une catégorie professionnelle ou à un syndicat, etc. </a:t>
            </a:r>
          </a:p>
        </p:txBody>
      </p:sp>
      <p:sp>
        <p:nvSpPr>
          <p:cNvPr id="13" name="Rectangle : coins arrondis 12">
            <a:extLst>
              <a:ext uri="{FF2B5EF4-FFF2-40B4-BE49-F238E27FC236}">
                <a16:creationId xmlns:a16="http://schemas.microsoft.com/office/drawing/2014/main" id="{B0652226-E063-844D-AF52-F7D327F9B5FF}"/>
              </a:ext>
            </a:extLst>
          </p:cNvPr>
          <p:cNvSpPr/>
          <p:nvPr/>
        </p:nvSpPr>
        <p:spPr>
          <a:xfrm>
            <a:off x="718279" y="4055722"/>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000" dirty="0">
                <a:solidFill>
                  <a:schemeClr val="accent3"/>
                </a:solidFill>
                <a:latin typeface="League Spartan" pitchFamily="2" charset="77"/>
              </a:rPr>
              <a:t>Principalement destinée au personnel de l’entreprise </a:t>
            </a:r>
          </a:p>
          <a:p>
            <a:pPr algn="ctr">
              <a:lnSpc>
                <a:spcPct val="80000"/>
              </a:lnSpc>
              <a:buClr>
                <a:srgbClr val="DC6322"/>
              </a:buClr>
              <a:buSzPct val="100000"/>
            </a:pPr>
            <a:r>
              <a:rPr lang="fr-FR" altLang="fr-FR" sz="2000" dirty="0">
                <a:solidFill>
                  <a:schemeClr val="accent3"/>
                </a:solidFill>
                <a:latin typeface="League Spartan" pitchFamily="2" charset="77"/>
              </a:rPr>
              <a:t>et à leur famille:</a:t>
            </a:r>
          </a:p>
          <a:p>
            <a:pPr algn="ctr">
              <a:lnSpc>
                <a:spcPct val="80000"/>
              </a:lnSpc>
              <a:buClr>
                <a:srgbClr val="DC6322"/>
              </a:buClr>
              <a:buSzPct val="100000"/>
            </a:pPr>
            <a:endParaRPr lang="fr-FR" altLang="fr-FR" sz="2000" dirty="0">
              <a:solidFill>
                <a:schemeClr val="accent3"/>
              </a:solidFill>
              <a:latin typeface="League Spartan" pitchFamily="2" charset="77"/>
            </a:endParaRP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Bénéficie à l’ensemble des salariés de l’entreprise : CDI, CDD, apprentis, contrat de professionnalisation, stagiaires. </a:t>
            </a: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Possibilité d’étendre le bénéfice des ASC aux anciens salariés retraités ou licenciés pour motif économique.</a:t>
            </a: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Nécessité de définir la notion de « famille » (conjoint et enfant).</a:t>
            </a:r>
          </a:p>
        </p:txBody>
      </p:sp>
      <p:sp>
        <p:nvSpPr>
          <p:cNvPr id="14" name="Rectangle : coins arrondis 13">
            <a:extLst>
              <a:ext uri="{FF2B5EF4-FFF2-40B4-BE49-F238E27FC236}">
                <a16:creationId xmlns:a16="http://schemas.microsoft.com/office/drawing/2014/main" id="{26F49579-B460-9245-89DD-33AF9136DAD4}"/>
              </a:ext>
            </a:extLst>
          </p:cNvPr>
          <p:cNvSpPr/>
          <p:nvPr/>
        </p:nvSpPr>
        <p:spPr>
          <a:xfrm>
            <a:off x="6365828" y="4055721"/>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000" dirty="0">
                <a:solidFill>
                  <a:schemeClr val="accent3"/>
                </a:solidFill>
                <a:latin typeface="League Spartan" pitchFamily="2" charset="77"/>
              </a:rPr>
              <a:t>Destinée à améliorer</a:t>
            </a:r>
          </a:p>
          <a:p>
            <a:pPr algn="ctr">
              <a:lnSpc>
                <a:spcPct val="80000"/>
              </a:lnSpc>
              <a:buClr>
                <a:srgbClr val="DC6322"/>
              </a:buClr>
              <a:buSzPct val="100000"/>
            </a:pPr>
            <a:r>
              <a:rPr lang="fr-FR" altLang="fr-FR" sz="2000" dirty="0">
                <a:solidFill>
                  <a:schemeClr val="accent3"/>
                </a:solidFill>
                <a:latin typeface="League Spartan" pitchFamily="2" charset="77"/>
              </a:rPr>
              <a:t> les conditions de vie et d’emploi :</a:t>
            </a:r>
          </a:p>
          <a:p>
            <a:pPr algn="ctr">
              <a:lnSpc>
                <a:spcPct val="80000"/>
              </a:lnSpc>
              <a:buClr>
                <a:srgbClr val="DC6322"/>
              </a:buClr>
              <a:buSzPct val="100000"/>
            </a:pPr>
            <a:endParaRPr lang="fr-FR" altLang="fr-FR" sz="2000" dirty="0">
              <a:solidFill>
                <a:schemeClr val="accent3"/>
              </a:solidFill>
              <a:latin typeface="League Spartan" pitchFamily="2" charset="77"/>
            </a:endParaRPr>
          </a:p>
          <a:p>
            <a:pPr marL="631825" lvl="1" indent="-273050">
              <a:lnSpc>
                <a:spcPct val="110000"/>
              </a:lnSpc>
              <a:buSzPct val="100000"/>
              <a:buFont typeface="Wingdings" pitchFamily="2" charset="2"/>
              <a:buChar char="Ø"/>
            </a:pPr>
            <a:r>
              <a:rPr lang="fr-FR" altLang="fr-FR" sz="1200" dirty="0">
                <a:solidFill>
                  <a:schemeClr val="accent2"/>
                </a:solidFill>
                <a:latin typeface="Raleway" pitchFamily="2" charset="77"/>
              </a:rPr>
              <a:t>Lié à l’historique des ASC : l’activité peut concerner la vie professionnelle ou personnelle du salarié.</a:t>
            </a:r>
          </a:p>
        </p:txBody>
      </p:sp>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314185" y="5943600"/>
            <a:ext cx="1877815" cy="914400"/>
          </a:xfrm>
          <a:prstGeom prst="rect">
            <a:avLst/>
          </a:prstGeom>
        </p:spPr>
      </p:pic>
    </p:spTree>
    <p:extLst>
      <p:ext uri="{BB962C8B-B14F-4D97-AF65-F5344CB8AC3E}">
        <p14:creationId xmlns:p14="http://schemas.microsoft.com/office/powerpoint/2010/main" val="395763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6"/>
            <a:ext cx="10464526" cy="786342"/>
          </a:xfrm>
        </p:spPr>
        <p:txBody>
          <a:bodyPr>
            <a:normAutofit/>
          </a:bodyPr>
          <a:lstStyle/>
          <a:p>
            <a:r>
              <a:rPr lang="fr-FR" dirty="0">
                <a:latin typeface="Chalkduster" panose="03050602040202020205" pitchFamily="66" charset="77"/>
              </a:rPr>
              <a:t>Exemples ASC:</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1438207"/>
            <a:ext cx="4979804" cy="435610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 individuelles:</a:t>
            </a:r>
          </a:p>
          <a:p>
            <a:endParaRPr lang="fr-FR" altLang="fr-FR" sz="1000" b="1" dirty="0">
              <a:solidFill>
                <a:schemeClr val="accent2"/>
              </a:solidFill>
            </a:endParaRPr>
          </a:p>
          <a:p>
            <a:pPr marL="920750" lvl="1" indent="-285750">
              <a:buFont typeface="Wingdings" pitchFamily="2" charset="2"/>
              <a:buChar char="Ø"/>
            </a:pPr>
            <a:r>
              <a:rPr lang="fr-FR" altLang="fr-FR" dirty="0">
                <a:solidFill>
                  <a:schemeClr val="accent2"/>
                </a:solidFill>
              </a:rPr>
              <a:t>Cadeaux en nature et bons d’achat</a:t>
            </a:r>
          </a:p>
          <a:p>
            <a:pPr marL="920750" lvl="1" indent="-285750">
              <a:buFont typeface="Wingdings" pitchFamily="2" charset="2"/>
              <a:buChar char="Ø"/>
            </a:pPr>
            <a:r>
              <a:rPr lang="fr-FR" altLang="fr-FR" dirty="0">
                <a:solidFill>
                  <a:schemeClr val="accent2"/>
                </a:solidFill>
              </a:rPr>
              <a:t>Chèques vacances</a:t>
            </a:r>
          </a:p>
          <a:p>
            <a:pPr marL="920750" lvl="1" indent="-285750">
              <a:buFont typeface="Wingdings" pitchFamily="2" charset="2"/>
              <a:buChar char="Ø"/>
            </a:pPr>
            <a:r>
              <a:rPr lang="fr-FR" altLang="fr-FR" dirty="0">
                <a:solidFill>
                  <a:schemeClr val="accent2"/>
                </a:solidFill>
              </a:rPr>
              <a:t>Chèques cultures</a:t>
            </a:r>
          </a:p>
          <a:p>
            <a:pPr marL="920750" lvl="1" indent="-285750">
              <a:buFont typeface="Wingdings" pitchFamily="2" charset="2"/>
              <a:buChar char="Ø"/>
            </a:pPr>
            <a:r>
              <a:rPr lang="fr-FR" altLang="fr-FR" dirty="0">
                <a:solidFill>
                  <a:schemeClr val="accent2"/>
                </a:solidFill>
              </a:rPr>
              <a:t>CESU </a:t>
            </a:r>
            <a:r>
              <a:rPr lang="fr-FR" altLang="fr-FR" i="1" dirty="0">
                <a:solidFill>
                  <a:schemeClr val="accent2"/>
                </a:solidFill>
              </a:rPr>
              <a:t>(chèque emploi service universel)</a:t>
            </a:r>
          </a:p>
          <a:p>
            <a:pPr marL="920750" lvl="1" indent="-285750">
              <a:buFont typeface="Wingdings" pitchFamily="2" charset="2"/>
              <a:buChar char="Ø"/>
            </a:pPr>
            <a:r>
              <a:rPr lang="fr-FR" altLang="fr-FR" dirty="0">
                <a:solidFill>
                  <a:schemeClr val="accent2"/>
                </a:solidFill>
              </a:rPr>
              <a:t>Remboursement d’abonnement sportif ou culturel</a:t>
            </a:r>
          </a:p>
          <a:p>
            <a:pPr marL="920750" lvl="1" indent="-285750">
              <a:buFont typeface="Wingdings" pitchFamily="2" charset="2"/>
              <a:buChar char="Ø"/>
            </a:pPr>
            <a:r>
              <a:rPr lang="fr-FR" altLang="fr-FR" dirty="0">
                <a:solidFill>
                  <a:schemeClr val="accent2"/>
                </a:solidFill>
              </a:rPr>
              <a:t>Réductions sorties </a:t>
            </a:r>
            <a:r>
              <a:rPr lang="fr-FR" altLang="fr-FR" i="1" dirty="0">
                <a:solidFill>
                  <a:schemeClr val="accent2"/>
                </a:solidFill>
              </a:rPr>
              <a:t>(cinéma, théâtre, expos)</a:t>
            </a:r>
          </a:p>
          <a:p>
            <a:pPr marL="920750" lvl="1" indent="-285750">
              <a:buFont typeface="Wingdings" pitchFamily="2" charset="2"/>
              <a:buChar char="Ø"/>
            </a:pPr>
            <a:r>
              <a:rPr lang="fr-FR" altLang="fr-FR" dirty="0">
                <a:solidFill>
                  <a:schemeClr val="accent2"/>
                </a:solidFill>
              </a:rPr>
              <a:t>Titres restaurant</a:t>
            </a:r>
          </a:p>
          <a:p>
            <a:pPr marL="920750" lvl="1" indent="-285750">
              <a:buFont typeface="Wingdings" pitchFamily="2" charset="2"/>
              <a:buChar char="Ø"/>
            </a:pPr>
            <a:r>
              <a:rPr lang="fr-FR" altLang="fr-FR" dirty="0">
                <a:solidFill>
                  <a:schemeClr val="accent2"/>
                </a:solidFill>
              </a:rPr>
              <a:t>Participation mutuelle</a:t>
            </a:r>
          </a:p>
          <a:p>
            <a:pPr marL="920750" lvl="1" indent="-285750">
              <a:buFont typeface="Wingdings" pitchFamily="2" charset="2"/>
              <a:buChar char="Ø"/>
            </a:pPr>
            <a:r>
              <a:rPr lang="fr-FR" altLang="fr-FR" dirty="0">
                <a:solidFill>
                  <a:schemeClr val="accent2"/>
                </a:solidFill>
              </a:rPr>
              <a:t>Prêts et secours</a:t>
            </a: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399397" y="1438207"/>
            <a:ext cx="4979803" cy="435610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 collectives:</a:t>
            </a:r>
          </a:p>
          <a:p>
            <a:pPr algn="ctr">
              <a:lnSpc>
                <a:spcPct val="80000"/>
              </a:lnSpc>
              <a:buClr>
                <a:srgbClr val="DC6322"/>
              </a:buClr>
              <a:buSzPct val="100000"/>
            </a:pPr>
            <a:endParaRPr lang="fr-FR" altLang="fr-FR" sz="2800" dirty="0">
              <a:solidFill>
                <a:schemeClr val="accent3"/>
              </a:solidFill>
              <a:latin typeface="League Spartan" pitchFamily="2" charset="77"/>
            </a:endParaRPr>
          </a:p>
          <a:p>
            <a:pPr marL="920750" lvl="1" indent="-285750">
              <a:buSzPct val="100000"/>
              <a:buFont typeface="Wingdings" pitchFamily="2" charset="2"/>
              <a:buChar char="Ø"/>
            </a:pPr>
            <a:r>
              <a:rPr lang="fr-FR" altLang="fr-FR" dirty="0">
                <a:solidFill>
                  <a:schemeClr val="accent2"/>
                </a:solidFill>
              </a:rPr>
              <a:t>Voyages / </a:t>
            </a:r>
            <a:r>
              <a:rPr lang="fr-FR" altLang="fr-FR" dirty="0" err="1">
                <a:solidFill>
                  <a:schemeClr val="accent2"/>
                </a:solidFill>
              </a:rPr>
              <a:t>week</a:t>
            </a:r>
            <a:r>
              <a:rPr lang="fr-FR" altLang="fr-FR" dirty="0">
                <a:solidFill>
                  <a:schemeClr val="accent2"/>
                </a:solidFill>
              </a:rPr>
              <a:t>- end organisés</a:t>
            </a:r>
          </a:p>
          <a:p>
            <a:pPr marL="920750" lvl="1" indent="-285750">
              <a:buSzPct val="100000"/>
              <a:buFont typeface="Wingdings" pitchFamily="2" charset="2"/>
              <a:buChar char="Ø"/>
            </a:pPr>
            <a:r>
              <a:rPr lang="fr-FR" altLang="fr-FR" dirty="0">
                <a:solidFill>
                  <a:schemeClr val="accent2"/>
                </a:solidFill>
              </a:rPr>
              <a:t>Organisation de soirées / Fêtes de Noël / Tombola</a:t>
            </a:r>
          </a:p>
          <a:p>
            <a:pPr marL="920750" lvl="1" indent="-285750">
              <a:buSzPct val="100000"/>
              <a:buFont typeface="Wingdings" pitchFamily="2" charset="2"/>
              <a:buChar char="Ø"/>
            </a:pPr>
            <a:r>
              <a:rPr lang="fr-FR" altLang="fr-FR" dirty="0">
                <a:solidFill>
                  <a:schemeClr val="accent2"/>
                </a:solidFill>
              </a:rPr>
              <a:t>Création d’une médiathèque / Location de matériel</a:t>
            </a:r>
          </a:p>
          <a:p>
            <a:pPr marL="920750" lvl="1" indent="-285750">
              <a:buSzPct val="100000"/>
              <a:buFont typeface="Wingdings" pitchFamily="2" charset="2"/>
              <a:buChar char="Ø"/>
            </a:pPr>
            <a:r>
              <a:rPr lang="fr-FR" altLang="fr-FR" dirty="0">
                <a:solidFill>
                  <a:schemeClr val="accent2"/>
                </a:solidFill>
              </a:rPr>
              <a:t>Concours interentreprises (ex: concours de cuisine / de photos)</a:t>
            </a:r>
          </a:p>
          <a:p>
            <a:pPr marL="920750" lvl="1" indent="-285750">
              <a:buSzPct val="100000"/>
              <a:buFont typeface="Wingdings" pitchFamily="2" charset="2"/>
              <a:buChar char="Ø"/>
            </a:pPr>
            <a:r>
              <a:rPr lang="fr-FR" altLang="fr-FR" dirty="0">
                <a:solidFill>
                  <a:schemeClr val="accent2"/>
                </a:solidFill>
              </a:rPr>
              <a:t>Déjeuner débats sur des sujets d’actualité /Réunions d’information</a:t>
            </a:r>
          </a:p>
        </p:txBody>
      </p:sp>
    </p:spTree>
    <p:extLst>
      <p:ext uri="{BB962C8B-B14F-4D97-AF65-F5344CB8AC3E}">
        <p14:creationId xmlns:p14="http://schemas.microsoft.com/office/powerpoint/2010/main" val="246556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635274" y="2642657"/>
            <a:ext cx="10464526" cy="2420409"/>
          </a:xfrm>
        </p:spPr>
        <p:txBody>
          <a:bodyPr>
            <a:normAutofit/>
          </a:bodyPr>
          <a:lstStyle/>
          <a:p>
            <a:r>
              <a:rPr lang="fr-FR" sz="16600" dirty="0">
                <a:latin typeface="Chalkduster" panose="03050602040202020205" pitchFamily="66" charset="77"/>
              </a:rPr>
              <a:t>Quizz</a:t>
            </a:r>
          </a:p>
        </p:txBody>
      </p:sp>
    </p:spTree>
    <p:extLst>
      <p:ext uri="{BB962C8B-B14F-4D97-AF65-F5344CB8AC3E}">
        <p14:creationId xmlns:p14="http://schemas.microsoft.com/office/powerpoint/2010/main" val="127734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Les repas des élus lors d’une information collective des salariés:</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7131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Les repas des élus lors d’une information collective des salariés:</a:t>
            </a: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905413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 ticket de métro pour se rendre à une réunion préparatoire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289818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 ticket de métro pour se rendre à une réunion préparatoire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Tree>
    <p:extLst>
      <p:ext uri="{BB962C8B-B14F-4D97-AF65-F5344CB8AC3E}">
        <p14:creationId xmlns:p14="http://schemas.microsoft.com/office/powerpoint/2010/main" val="2715507813"/>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L’achat d’un ordinateur portable à usage des salariés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357684287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L’achat d’un ordinateur portable à usage des salariés :</a:t>
            </a: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64772875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sp>
        <p:nvSpPr>
          <p:cNvPr id="3" name="ZoneTexte 2">
            <a:extLst>
              <a:ext uri="{FF2B5EF4-FFF2-40B4-BE49-F238E27FC236}">
                <a16:creationId xmlns:a16="http://schemas.microsoft.com/office/drawing/2014/main" id="{6CB24862-FCAD-8B48-85BD-4736C80053D0}"/>
              </a:ext>
            </a:extLst>
          </p:cNvPr>
          <p:cNvSpPr txBox="1"/>
          <p:nvPr/>
        </p:nvSpPr>
        <p:spPr>
          <a:xfrm>
            <a:off x="2415654" y="992454"/>
            <a:ext cx="6741993" cy="646331"/>
          </a:xfrm>
          <a:prstGeom prst="rect">
            <a:avLst/>
          </a:prstGeom>
          <a:noFill/>
        </p:spPr>
        <p:txBody>
          <a:bodyPr wrap="square" rtlCol="0">
            <a:spAutoFit/>
          </a:bodyPr>
          <a:lstStyle/>
          <a:p>
            <a:pPr algn="ctr"/>
            <a:r>
              <a:rPr lang="fr-FR" sz="3600" dirty="0">
                <a:solidFill>
                  <a:schemeClr val="tx2"/>
                </a:solidFill>
                <a:latin typeface="Chalkduster" panose="03050602040202020205" pitchFamily="66" charset="77"/>
              </a:rPr>
              <a:t>Le déroulé du webinaire</a:t>
            </a:r>
          </a:p>
        </p:txBody>
      </p:sp>
    </p:spTree>
    <p:extLst>
      <p:ext uri="{BB962C8B-B14F-4D97-AF65-F5344CB8AC3E}">
        <p14:creationId xmlns:p14="http://schemas.microsoft.com/office/powerpoint/2010/main" val="138922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ppt_x</p:attrName>
                                        </p:attrNameLst>
                                      </p:cBhvr>
                                      <p:tavLst>
                                        <p:tav tm="0">
                                          <p:val>
                                            <p:strVal val="#ppt_x-#ppt_w*1.125000"/>
                                          </p:val>
                                        </p:tav>
                                        <p:tav tm="100000">
                                          <p:val>
                                            <p:strVal val="#ppt_x"/>
                                          </p:val>
                                        </p:tav>
                                      </p:tavLst>
                                    </p:anim>
                                    <p:animEffect transition="in" filter="wipe(right)">
                                      <p:cBhvr>
                                        <p:cTn id="8" dur="500"/>
                                        <p:tgtEl>
                                          <p:spTgt spid="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p:tgtEl>
                                          <p:spTgt spid="7"/>
                                        </p:tgtEl>
                                        <p:attrNameLst>
                                          <p:attrName>ppt_x</p:attrName>
                                        </p:attrNameLst>
                                      </p:cBhvr>
                                      <p:tavLst>
                                        <p:tav tm="0">
                                          <p:val>
                                            <p:strVal val="#ppt_x-#ppt_w*1.125000"/>
                                          </p:val>
                                        </p:tav>
                                        <p:tav tm="100000">
                                          <p:val>
                                            <p:strVal val="#ppt_x"/>
                                          </p:val>
                                        </p:tav>
                                      </p:tavLst>
                                    </p:anim>
                                    <p:animEffect transition="in" filter="wipe(righ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ppt_x</p:attrName>
                                        </p:attrNameLst>
                                      </p:cBhvr>
                                      <p:tavLst>
                                        <p:tav tm="0">
                                          <p:val>
                                            <p:strVal val="#ppt_x-#ppt_w*1.125000"/>
                                          </p:val>
                                        </p:tav>
                                        <p:tav tm="100000">
                                          <p:val>
                                            <p:strVal val="#ppt_x"/>
                                          </p:val>
                                        </p:tav>
                                      </p:tavLst>
                                    </p:anim>
                                    <p:animEffect transition="in" filter="wipe(righ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ppt_x</p:attrName>
                                        </p:attrNameLst>
                                      </p:cBhvr>
                                      <p:tavLst>
                                        <p:tav tm="0">
                                          <p:val>
                                            <p:strVal val="#ppt_x-#ppt_w*1.125000"/>
                                          </p:val>
                                        </p:tav>
                                        <p:tav tm="100000">
                                          <p:val>
                                            <p:strVal val="#ppt_x"/>
                                          </p:val>
                                        </p:tav>
                                      </p:tavLst>
                                    </p:anim>
                                    <p:animEffect transition="in" filter="wipe(righ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p:tgtEl>
                                          <p:spTgt spid="10"/>
                                        </p:tgtEl>
                                        <p:attrNameLst>
                                          <p:attrName>ppt_x</p:attrName>
                                        </p:attrNameLst>
                                      </p:cBhvr>
                                      <p:tavLst>
                                        <p:tav tm="0">
                                          <p:val>
                                            <p:strVal val="#ppt_x-#ppt_w*1.125000"/>
                                          </p:val>
                                        </p:tav>
                                        <p:tav tm="100000">
                                          <p:val>
                                            <p:strVal val="#ppt_x"/>
                                          </p:val>
                                        </p:tav>
                                      </p:tavLst>
                                    </p:anim>
                                    <p:animEffect transition="in" filter="wipe(right)">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La location d’un gîte pour des réunions ponctuelles des élus:</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069475430"/>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La location d’un gîte pour des réunions ponctuelles des élus:</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Tree>
    <p:extLst>
      <p:ext uri="{BB962C8B-B14F-4D97-AF65-F5344CB8AC3E}">
        <p14:creationId xmlns:p14="http://schemas.microsoft.com/office/powerpoint/2010/main" val="1026809847"/>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Une assistance juridique au bénéfice exclusif des salariés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985264896"/>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Une assistance juridique au bénéfice exclusif des salariés :</a:t>
            </a: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8483263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Une assistance juridique au bénéfice du CSE et des salariés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604419010"/>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Une assistance juridique au bénéfice du CSE et des salariés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Tree>
    <p:extLst>
      <p:ext uri="{BB962C8B-B14F-4D97-AF65-F5344CB8AC3E}">
        <p14:creationId xmlns:p14="http://schemas.microsoft.com/office/powerpoint/2010/main" val="1858926645"/>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 repas au bénéfice de salariés gréviste  :</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2608760212"/>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fontScale="90000"/>
          </a:bodyPr>
          <a:lstStyle/>
          <a:p>
            <a:pPr fontAlgn="b"/>
            <a:br>
              <a:rPr lang="fr-FR" dirty="0">
                <a:latin typeface="Chalkduster" panose="03050602040202020205" pitchFamily="66" charset="77"/>
              </a:rPr>
            </a:br>
            <a:r>
              <a:rPr lang="fr-FR" dirty="0">
                <a:latin typeface="Chalkduster" panose="03050602040202020205" pitchFamily="66" charset="77"/>
              </a:rPr>
              <a:t>Un repas au bénéfice de salariés gréviste  :</a:t>
            </a: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1577355494"/>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a:bodyPr>
          <a:lstStyle/>
          <a:p>
            <a:pPr fontAlgn="b"/>
            <a:r>
              <a:rPr lang="fr-FR" sz="4000" dirty="0">
                <a:latin typeface="Chalkduster" panose="03050602040202020205" pitchFamily="66" charset="77"/>
              </a:rPr>
              <a:t>Une expertise comptable sur l’ensemble des budgets du CSE:</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
        <p:nvSpPr>
          <p:cNvPr id="9" name="Rectangle : coins arrondis 8">
            <a:extLst>
              <a:ext uri="{FF2B5EF4-FFF2-40B4-BE49-F238E27FC236}">
                <a16:creationId xmlns:a16="http://schemas.microsoft.com/office/drawing/2014/main" id="{6969239D-C1F8-1049-9AE7-0FE7DE6B94BF}"/>
              </a:ext>
            </a:extLst>
          </p:cNvPr>
          <p:cNvSpPr/>
          <p:nvPr/>
        </p:nvSpPr>
        <p:spPr>
          <a:xfrm>
            <a:off x="6807200" y="3640667"/>
            <a:ext cx="4572000"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ASC</a:t>
            </a:r>
          </a:p>
          <a:p>
            <a:pPr algn="ctr">
              <a:lnSpc>
                <a:spcPct val="80000"/>
              </a:lnSpc>
              <a:buClr>
                <a:srgbClr val="DC6322"/>
              </a:buClr>
              <a:buSzPct val="100000"/>
            </a:pPr>
            <a:endParaRPr lang="fr-FR" altLang="fr-FR" sz="2800" dirty="0">
              <a:solidFill>
                <a:schemeClr val="accent3"/>
              </a:solidFill>
              <a:latin typeface="League Spartan" pitchFamily="2" charset="77"/>
            </a:endParaRPr>
          </a:p>
        </p:txBody>
      </p:sp>
    </p:spTree>
    <p:extLst>
      <p:ext uri="{BB962C8B-B14F-4D97-AF65-F5344CB8AC3E}">
        <p14:creationId xmlns:p14="http://schemas.microsoft.com/office/powerpoint/2010/main" val="941883540"/>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10007600" y="5794308"/>
            <a:ext cx="2184400" cy="1063691"/>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701592" cy="1802341"/>
          </a:xfrm>
        </p:spPr>
        <p:txBody>
          <a:bodyPr>
            <a:normAutofit/>
          </a:bodyPr>
          <a:lstStyle/>
          <a:p>
            <a:pPr fontAlgn="b"/>
            <a:r>
              <a:rPr lang="fr-FR" sz="4000" dirty="0">
                <a:latin typeface="Chalkduster" panose="03050602040202020205" pitchFamily="66" charset="77"/>
              </a:rPr>
              <a:t>Une expertise comptable sur l’ensemble des budgets du CSE:</a:t>
            </a:r>
          </a:p>
        </p:txBody>
      </p:sp>
      <p:sp>
        <p:nvSpPr>
          <p:cNvPr id="8" name="Rectangle : coins arrondis 7">
            <a:extLst>
              <a:ext uri="{FF2B5EF4-FFF2-40B4-BE49-F238E27FC236}">
                <a16:creationId xmlns:a16="http://schemas.microsoft.com/office/drawing/2014/main" id="{3A4212F1-4795-8047-B707-E3668AA26663}"/>
              </a:ext>
            </a:extLst>
          </p:cNvPr>
          <p:cNvSpPr/>
          <p:nvPr/>
        </p:nvSpPr>
        <p:spPr>
          <a:xfrm>
            <a:off x="685801" y="3640667"/>
            <a:ext cx="5071532" cy="2153641"/>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buClr>
                <a:srgbClr val="DC6322"/>
              </a:buClr>
              <a:buSzPct val="100000"/>
            </a:pPr>
            <a:r>
              <a:rPr lang="fr-FR" altLang="fr-FR" sz="2800" dirty="0">
                <a:solidFill>
                  <a:schemeClr val="accent3"/>
                </a:solidFill>
                <a:latin typeface="League Spartan" pitchFamily="2" charset="77"/>
              </a:rPr>
              <a:t>AEP</a:t>
            </a:r>
          </a:p>
          <a:p>
            <a:endParaRPr lang="fr-FR" altLang="fr-FR" sz="1000" b="1" dirty="0">
              <a:solidFill>
                <a:schemeClr val="accent2"/>
              </a:solidFill>
            </a:endParaRPr>
          </a:p>
          <a:p>
            <a:pPr marL="920750" lvl="1" indent="-285750">
              <a:buFont typeface="Wingdings" pitchFamily="2" charset="2"/>
              <a:buChar char="Ø"/>
            </a:pPr>
            <a:endParaRPr lang="fr-FR" altLang="fr-FR" sz="1400" dirty="0">
              <a:solidFill>
                <a:schemeClr val="accent2"/>
              </a:solidFill>
            </a:endParaRPr>
          </a:p>
        </p:txBody>
      </p:sp>
    </p:spTree>
    <p:extLst>
      <p:ext uri="{BB962C8B-B14F-4D97-AF65-F5344CB8AC3E}">
        <p14:creationId xmlns:p14="http://schemas.microsoft.com/office/powerpoint/2010/main" val="131516158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grpSp>
        <p:nvGrpSpPr>
          <p:cNvPr id="4" name="Groupe 3">
            <a:extLst>
              <a:ext uri="{FF2B5EF4-FFF2-40B4-BE49-F238E27FC236}">
                <a16:creationId xmlns:a16="http://schemas.microsoft.com/office/drawing/2014/main" id="{2E7214B2-02A0-B649-A383-8168A57836E6}"/>
              </a:ext>
            </a:extLst>
          </p:cNvPr>
          <p:cNvGrpSpPr/>
          <p:nvPr/>
        </p:nvGrpSpPr>
        <p:grpSpPr>
          <a:xfrm>
            <a:off x="500297" y="2817413"/>
            <a:ext cx="11191405" cy="1856016"/>
            <a:chOff x="500297" y="2817413"/>
            <a:chExt cx="11191405" cy="1856016"/>
          </a:xfrm>
        </p:grpSpPr>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alpha val="29985"/>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alpha val="3015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alpha val="304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alpha val="3018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grpSp>
      <p:sp>
        <p:nvSpPr>
          <p:cNvPr id="2" name="ZoneTexte 1">
            <a:extLst>
              <a:ext uri="{FF2B5EF4-FFF2-40B4-BE49-F238E27FC236}">
                <a16:creationId xmlns:a16="http://schemas.microsoft.com/office/drawing/2014/main" id="{397E5D87-C9B7-2842-8234-5BD631D00DEB}"/>
              </a:ext>
            </a:extLst>
          </p:cNvPr>
          <p:cNvSpPr txBox="1"/>
          <p:nvPr/>
        </p:nvSpPr>
        <p:spPr>
          <a:xfrm>
            <a:off x="671015" y="504968"/>
            <a:ext cx="10849970" cy="1354217"/>
          </a:xfrm>
          <a:prstGeom prst="rect">
            <a:avLst/>
          </a:prstGeom>
          <a:noFill/>
        </p:spPr>
        <p:txBody>
          <a:bodyPr wrap="square" rtlCol="0">
            <a:spAutoFit/>
          </a:bodyPr>
          <a:lstStyle/>
          <a:p>
            <a:pPr algn="ctr"/>
            <a:r>
              <a:rPr lang="fr-FR" sz="4600" dirty="0">
                <a:solidFill>
                  <a:schemeClr val="accent1"/>
                </a:solidFill>
                <a:latin typeface="Chalkduster" panose="03050602040202020205" pitchFamily="66" charset="77"/>
              </a:rPr>
              <a:t>Aspect Théorique et pratique</a:t>
            </a:r>
          </a:p>
          <a:p>
            <a:pPr algn="ctr"/>
            <a:r>
              <a:rPr lang="fr-FR" sz="3600" dirty="0">
                <a:solidFill>
                  <a:schemeClr val="accent3"/>
                </a:solidFill>
                <a:latin typeface="League Spartan" pitchFamily="2" charset="77"/>
              </a:rPr>
              <a:t>des règles de calculs des budgets du CSE</a:t>
            </a:r>
          </a:p>
        </p:txBody>
      </p:sp>
    </p:spTree>
    <p:extLst>
      <p:ext uri="{BB962C8B-B14F-4D97-AF65-F5344CB8AC3E}">
        <p14:creationId xmlns:p14="http://schemas.microsoft.com/office/powerpoint/2010/main" val="15598245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grpSp>
        <p:nvGrpSpPr>
          <p:cNvPr id="2" name="Groupe 1">
            <a:extLst>
              <a:ext uri="{FF2B5EF4-FFF2-40B4-BE49-F238E27FC236}">
                <a16:creationId xmlns:a16="http://schemas.microsoft.com/office/drawing/2014/main" id="{2E0B0528-9180-BC42-8301-9FD255C7097A}"/>
              </a:ext>
            </a:extLst>
          </p:cNvPr>
          <p:cNvGrpSpPr/>
          <p:nvPr/>
        </p:nvGrpSpPr>
        <p:grpSpPr>
          <a:xfrm>
            <a:off x="500297" y="2817413"/>
            <a:ext cx="11191405" cy="1856016"/>
            <a:chOff x="500297" y="2817413"/>
            <a:chExt cx="11191405" cy="1856016"/>
          </a:xfrm>
        </p:grpSpPr>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alpha val="3007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alpha val="2957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grpSp>
      <p:sp>
        <p:nvSpPr>
          <p:cNvPr id="11" name="ZoneTexte 10">
            <a:extLst>
              <a:ext uri="{FF2B5EF4-FFF2-40B4-BE49-F238E27FC236}">
                <a16:creationId xmlns:a16="http://schemas.microsoft.com/office/drawing/2014/main" id="{6C002152-18A7-9F4A-9785-1C508FA93BCB}"/>
              </a:ext>
            </a:extLst>
          </p:cNvPr>
          <p:cNvSpPr txBox="1"/>
          <p:nvPr/>
        </p:nvSpPr>
        <p:spPr>
          <a:xfrm>
            <a:off x="671015" y="504968"/>
            <a:ext cx="10849970" cy="1569660"/>
          </a:xfrm>
          <a:prstGeom prst="rect">
            <a:avLst/>
          </a:prstGeom>
          <a:noFill/>
        </p:spPr>
        <p:txBody>
          <a:bodyPr wrap="square" rtlCol="0">
            <a:spAutoFit/>
          </a:bodyPr>
          <a:lstStyle/>
          <a:p>
            <a:pPr algn="ctr"/>
            <a:r>
              <a:rPr lang="fr-FR" sz="4800" dirty="0">
                <a:solidFill>
                  <a:schemeClr val="accent1"/>
                </a:solidFill>
                <a:latin typeface="Chalkduster" panose="03050602040202020205" pitchFamily="66" charset="77"/>
              </a:rPr>
              <a:t>Focus sur les</a:t>
            </a:r>
          </a:p>
          <a:p>
            <a:pPr algn="ctr"/>
            <a:r>
              <a:rPr lang="fr-FR" sz="4800" dirty="0">
                <a:solidFill>
                  <a:schemeClr val="accent3"/>
                </a:solidFill>
                <a:latin typeface="League Spartan" pitchFamily="2" charset="77"/>
              </a:rPr>
              <a:t>règles URSSAF</a:t>
            </a:r>
          </a:p>
        </p:txBody>
      </p:sp>
    </p:spTree>
    <p:extLst>
      <p:ext uri="{BB962C8B-B14F-4D97-AF65-F5344CB8AC3E}">
        <p14:creationId xmlns:p14="http://schemas.microsoft.com/office/powerpoint/2010/main" val="602189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2E705553-2978-CD4B-92EF-27F5EC1D746D}"/>
              </a:ext>
            </a:extLst>
          </p:cNvPr>
          <p:cNvSpPr/>
          <p:nvPr/>
        </p:nvSpPr>
        <p:spPr>
          <a:xfrm>
            <a:off x="1818226" y="484507"/>
            <a:ext cx="8555547" cy="646331"/>
          </a:xfrm>
          <a:prstGeom prst="rect">
            <a:avLst/>
          </a:prstGeom>
        </p:spPr>
        <p:txBody>
          <a:bodyPr wrap="none">
            <a:spAutoFit/>
          </a:bodyPr>
          <a:lstStyle/>
          <a:p>
            <a:r>
              <a:rPr lang="en-US" altLang="fr-FR" sz="3600" dirty="0" err="1">
                <a:solidFill>
                  <a:schemeClr val="tx2"/>
                </a:solidFill>
                <a:latin typeface="Chalkduster" panose="03050602040202020205" pitchFamily="66" charset="77"/>
              </a:rPr>
              <a:t>Quelques</a:t>
            </a:r>
            <a:r>
              <a:rPr lang="en-US" altLang="fr-FR" sz="3600" dirty="0">
                <a:solidFill>
                  <a:schemeClr val="tx2"/>
                </a:solidFill>
                <a:latin typeface="Chalkduster" panose="03050602040202020205" pitchFamily="66" charset="77"/>
              </a:rPr>
              <a:t> </a:t>
            </a:r>
            <a:r>
              <a:rPr lang="en-US" altLang="fr-FR" sz="3600" dirty="0" err="1">
                <a:solidFill>
                  <a:schemeClr val="tx2"/>
                </a:solidFill>
                <a:latin typeface="Chalkduster" panose="03050602040202020205" pitchFamily="66" charset="77"/>
              </a:rPr>
              <a:t>précisions</a:t>
            </a:r>
            <a:r>
              <a:rPr lang="en-US" altLang="fr-FR" sz="3600" dirty="0">
                <a:solidFill>
                  <a:schemeClr val="tx2"/>
                </a:solidFill>
                <a:latin typeface="Chalkduster" panose="03050602040202020205" pitchFamily="66" charset="77"/>
              </a:rPr>
              <a:t> sur </a:t>
            </a:r>
            <a:r>
              <a:rPr lang="en-US" altLang="fr-FR" sz="3600" dirty="0" err="1">
                <a:solidFill>
                  <a:schemeClr val="tx2"/>
                </a:solidFill>
                <a:latin typeface="Chalkduster" panose="03050602040202020205" pitchFamily="66" charset="77"/>
              </a:rPr>
              <a:t>l’Urssaf</a:t>
            </a:r>
            <a:endParaRPr lang="fr-FR" sz="3600" dirty="0">
              <a:solidFill>
                <a:schemeClr val="tx2"/>
              </a:solidFill>
              <a:latin typeface="Chalkduster" panose="03050602040202020205" pitchFamily="66" charset="77"/>
            </a:endParaRPr>
          </a:p>
        </p:txBody>
      </p:sp>
      <p:sp>
        <p:nvSpPr>
          <p:cNvPr id="3" name="Rectangle 2">
            <a:extLst>
              <a:ext uri="{FF2B5EF4-FFF2-40B4-BE49-F238E27FC236}">
                <a16:creationId xmlns:a16="http://schemas.microsoft.com/office/drawing/2014/main" id="{E39CA809-B4B3-B342-AEF6-264F0B72962D}"/>
              </a:ext>
            </a:extLst>
          </p:cNvPr>
          <p:cNvSpPr/>
          <p:nvPr/>
        </p:nvSpPr>
        <p:spPr>
          <a:xfrm>
            <a:off x="667788" y="2591766"/>
            <a:ext cx="10856422" cy="861774"/>
          </a:xfrm>
          <a:prstGeom prst="rect">
            <a:avLst/>
          </a:prstGeom>
        </p:spPr>
        <p:txBody>
          <a:bodyPr wrap="square">
            <a:spAutoFit/>
          </a:bodyPr>
          <a:lstStyle/>
          <a:p>
            <a:pPr marL="0" lvl="1">
              <a:spcAft>
                <a:spcPts val="422"/>
              </a:spcAft>
            </a:pPr>
            <a:r>
              <a:rPr lang="fr-FR" sz="2500" dirty="0">
                <a:solidFill>
                  <a:schemeClr val="accent2"/>
                </a:solidFill>
                <a:latin typeface="Gunny Rewritten" panose="03080400000000000000" pitchFamily="66" charset="-128"/>
                <a:ea typeface="Gunny Rewritten" panose="03080400000000000000" pitchFamily="66" charset="-128"/>
              </a:rPr>
              <a:t>L’ Urssaf </a:t>
            </a:r>
            <a:r>
              <a:rPr lang="fr-FR" sz="2500" i="1" dirty="0">
                <a:solidFill>
                  <a:schemeClr val="accent2"/>
                </a:solidFill>
                <a:latin typeface="Gunny Rewritten" panose="03080400000000000000" pitchFamily="66" charset="-128"/>
                <a:ea typeface="Gunny Rewritten" panose="03080400000000000000" pitchFamily="66" charset="-128"/>
              </a:rPr>
              <a:t>(Union de Recouvrement des Cotisations de Sécurité Sociale et des Allocations Familiales) </a:t>
            </a:r>
            <a:r>
              <a:rPr lang="fr-FR" sz="2500" dirty="0">
                <a:solidFill>
                  <a:schemeClr val="accent2"/>
                </a:solidFill>
                <a:latin typeface="Gunny Rewritten" panose="03080400000000000000" pitchFamily="66" charset="-128"/>
                <a:ea typeface="Gunny Rewritten" panose="03080400000000000000" pitchFamily="66" charset="-128"/>
              </a:rPr>
              <a:t>a notamment pour mission l'encaissement des cotisations sociales et le contrôle du calcul des cotisations.</a:t>
            </a:r>
          </a:p>
        </p:txBody>
      </p:sp>
    </p:spTree>
    <p:extLst>
      <p:ext uri="{BB962C8B-B14F-4D97-AF65-F5344CB8AC3E}">
        <p14:creationId xmlns:p14="http://schemas.microsoft.com/office/powerpoint/2010/main" val="867496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705553-2978-CD4B-92EF-27F5EC1D746D}"/>
              </a:ext>
            </a:extLst>
          </p:cNvPr>
          <p:cNvSpPr/>
          <p:nvPr/>
        </p:nvSpPr>
        <p:spPr>
          <a:xfrm>
            <a:off x="1818226" y="295917"/>
            <a:ext cx="8555547" cy="646331"/>
          </a:xfrm>
          <a:prstGeom prst="rect">
            <a:avLst/>
          </a:prstGeom>
        </p:spPr>
        <p:txBody>
          <a:bodyPr wrap="none">
            <a:spAutoFit/>
          </a:bodyPr>
          <a:lstStyle/>
          <a:p>
            <a:r>
              <a:rPr lang="en-US" altLang="fr-FR" sz="3600" dirty="0" err="1">
                <a:solidFill>
                  <a:schemeClr val="tx2"/>
                </a:solidFill>
                <a:latin typeface="Chalkduster" panose="03050602040202020205" pitchFamily="66" charset="77"/>
              </a:rPr>
              <a:t>Quelques</a:t>
            </a:r>
            <a:r>
              <a:rPr lang="en-US" altLang="fr-FR" sz="3600" dirty="0">
                <a:solidFill>
                  <a:schemeClr val="tx2"/>
                </a:solidFill>
                <a:latin typeface="Chalkduster" panose="03050602040202020205" pitchFamily="66" charset="77"/>
              </a:rPr>
              <a:t> </a:t>
            </a:r>
            <a:r>
              <a:rPr lang="en-US" altLang="fr-FR" sz="3600" dirty="0" err="1">
                <a:solidFill>
                  <a:schemeClr val="tx2"/>
                </a:solidFill>
                <a:latin typeface="Chalkduster" panose="03050602040202020205" pitchFamily="66" charset="77"/>
              </a:rPr>
              <a:t>précisions</a:t>
            </a:r>
            <a:r>
              <a:rPr lang="en-US" altLang="fr-FR" sz="3600" dirty="0">
                <a:solidFill>
                  <a:schemeClr val="tx2"/>
                </a:solidFill>
                <a:latin typeface="Chalkduster" panose="03050602040202020205" pitchFamily="66" charset="77"/>
              </a:rPr>
              <a:t> sur </a:t>
            </a:r>
            <a:r>
              <a:rPr lang="en-US" altLang="fr-FR" sz="3600" dirty="0" err="1">
                <a:solidFill>
                  <a:schemeClr val="tx2"/>
                </a:solidFill>
                <a:latin typeface="Chalkduster" panose="03050602040202020205" pitchFamily="66" charset="77"/>
              </a:rPr>
              <a:t>l’Urssaf</a:t>
            </a:r>
            <a:endParaRPr lang="fr-FR" sz="3600" dirty="0">
              <a:solidFill>
                <a:schemeClr val="tx2"/>
              </a:solidFill>
              <a:latin typeface="Chalkduster" panose="03050602040202020205" pitchFamily="66" charset="77"/>
            </a:endParaRPr>
          </a:p>
        </p:txBody>
      </p:sp>
      <p:sp>
        <p:nvSpPr>
          <p:cNvPr id="6" name="Rectangle : coins arrondis 5">
            <a:extLst>
              <a:ext uri="{FF2B5EF4-FFF2-40B4-BE49-F238E27FC236}">
                <a16:creationId xmlns:a16="http://schemas.microsoft.com/office/drawing/2014/main" id="{89E31374-235E-3B47-88E9-C6C4C896123B}"/>
              </a:ext>
            </a:extLst>
          </p:cNvPr>
          <p:cNvSpPr/>
          <p:nvPr/>
        </p:nvSpPr>
        <p:spPr>
          <a:xfrm>
            <a:off x="718279" y="1280409"/>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362" lvl="1" defTabSz="642915">
              <a:buClr>
                <a:srgbClr val="C2B300"/>
              </a:buClr>
              <a:defRPr/>
            </a:pPr>
            <a:r>
              <a:rPr lang="en-US" sz="2400" dirty="0" err="1">
                <a:solidFill>
                  <a:schemeClr val="accent3"/>
                </a:solidFill>
                <a:latin typeface="Raleway" pitchFamily="2" charset="77"/>
              </a:rPr>
              <a:t>Depuis</a:t>
            </a:r>
            <a:r>
              <a:rPr lang="en-US" sz="2400" dirty="0">
                <a:solidFill>
                  <a:schemeClr val="accent3"/>
                </a:solidFill>
                <a:latin typeface="Raleway" pitchFamily="2" charset="77"/>
              </a:rPr>
              <a:t> la fin des </a:t>
            </a:r>
            <a:r>
              <a:rPr lang="en-US" sz="2400" dirty="0" err="1">
                <a:solidFill>
                  <a:schemeClr val="accent3"/>
                </a:solidFill>
                <a:latin typeface="Raleway" pitchFamily="2" charset="77"/>
              </a:rPr>
              <a:t>années</a:t>
            </a:r>
            <a:r>
              <a:rPr lang="en-US" sz="2400" dirty="0">
                <a:solidFill>
                  <a:schemeClr val="accent3"/>
                </a:solidFill>
                <a:latin typeface="Raleway" pitchFamily="2" charset="77"/>
              </a:rPr>
              <a:t> 80, </a:t>
            </a:r>
            <a:r>
              <a:rPr lang="en-US" sz="2400" dirty="0" err="1">
                <a:solidFill>
                  <a:schemeClr val="accent3"/>
                </a:solidFill>
                <a:latin typeface="Raleway" pitchFamily="2" charset="77"/>
              </a:rPr>
              <a:t>elle</a:t>
            </a:r>
            <a:r>
              <a:rPr lang="en-US" sz="2400" dirty="0">
                <a:solidFill>
                  <a:schemeClr val="accent3"/>
                </a:solidFill>
                <a:latin typeface="Raleway" pitchFamily="2" charset="77"/>
              </a:rPr>
              <a:t> </a:t>
            </a:r>
            <a:r>
              <a:rPr lang="en-US" sz="2400" dirty="0" err="1">
                <a:solidFill>
                  <a:schemeClr val="accent3"/>
                </a:solidFill>
                <a:latin typeface="Raleway" pitchFamily="2" charset="77"/>
              </a:rPr>
              <a:t>encaisse</a:t>
            </a:r>
            <a:r>
              <a:rPr lang="en-US" sz="2400" dirty="0">
                <a:solidFill>
                  <a:schemeClr val="accent3"/>
                </a:solidFill>
                <a:latin typeface="Raleway" pitchFamily="2" charset="77"/>
              </a:rPr>
              <a:t> et </a:t>
            </a:r>
            <a:r>
              <a:rPr lang="en-US" sz="2400" dirty="0" err="1">
                <a:solidFill>
                  <a:schemeClr val="accent3"/>
                </a:solidFill>
                <a:latin typeface="Raleway" pitchFamily="2" charset="77"/>
              </a:rPr>
              <a:t>contrôle</a:t>
            </a:r>
            <a:r>
              <a:rPr lang="en-US" sz="2400" dirty="0">
                <a:solidFill>
                  <a:schemeClr val="accent3"/>
                </a:solidFill>
                <a:latin typeface="Raleway" pitchFamily="2" charset="77"/>
              </a:rPr>
              <a:t> </a:t>
            </a:r>
            <a:r>
              <a:rPr lang="en-US" sz="2400" dirty="0" err="1">
                <a:solidFill>
                  <a:schemeClr val="accent3"/>
                </a:solidFill>
                <a:latin typeface="Raleway" pitchFamily="2" charset="77"/>
              </a:rPr>
              <a:t>également</a:t>
            </a:r>
            <a:r>
              <a:rPr lang="en-US" sz="2400" dirty="0">
                <a:solidFill>
                  <a:schemeClr val="accent3"/>
                </a:solidFill>
                <a:latin typeface="Raleway" pitchFamily="2" charset="77"/>
              </a:rPr>
              <a:t> les </a:t>
            </a:r>
            <a:r>
              <a:rPr lang="en-US" sz="2400" dirty="0" err="1">
                <a:solidFill>
                  <a:schemeClr val="accent3"/>
                </a:solidFill>
                <a:latin typeface="Raleway" pitchFamily="2" charset="77"/>
              </a:rPr>
              <a:t>prestations</a:t>
            </a:r>
            <a:r>
              <a:rPr lang="en-US" sz="2400" dirty="0">
                <a:solidFill>
                  <a:schemeClr val="accent3"/>
                </a:solidFill>
                <a:latin typeface="Raleway" pitchFamily="2" charset="77"/>
              </a:rPr>
              <a:t> </a:t>
            </a:r>
            <a:r>
              <a:rPr lang="en-US" sz="2400" dirty="0" err="1">
                <a:solidFill>
                  <a:schemeClr val="accent3"/>
                </a:solidFill>
                <a:latin typeface="Raleway" pitchFamily="2" charset="77"/>
              </a:rPr>
              <a:t>allouées</a:t>
            </a:r>
            <a:r>
              <a:rPr lang="en-US" sz="2400" dirty="0">
                <a:solidFill>
                  <a:schemeClr val="accent3"/>
                </a:solidFill>
                <a:latin typeface="Raleway" pitchFamily="2" charset="77"/>
              </a:rPr>
              <a:t> par les </a:t>
            </a:r>
            <a:r>
              <a:rPr lang="en-US" sz="2400" dirty="0" err="1">
                <a:solidFill>
                  <a:schemeClr val="accent3"/>
                </a:solidFill>
                <a:latin typeface="Raleway" pitchFamily="2" charset="77"/>
              </a:rPr>
              <a:t>élus</a:t>
            </a:r>
            <a:r>
              <a:rPr lang="en-US" sz="2400" dirty="0">
                <a:solidFill>
                  <a:schemeClr val="accent3"/>
                </a:solidFill>
                <a:latin typeface="Raleway" pitchFamily="2" charset="77"/>
              </a:rPr>
              <a:t> au </a:t>
            </a:r>
            <a:r>
              <a:rPr lang="en-US" sz="2400" dirty="0" err="1">
                <a:solidFill>
                  <a:schemeClr val="accent3"/>
                </a:solidFill>
                <a:latin typeface="Raleway" pitchFamily="2" charset="77"/>
              </a:rPr>
              <a:t>titre</a:t>
            </a:r>
            <a:r>
              <a:rPr lang="en-US" sz="2400" dirty="0">
                <a:solidFill>
                  <a:schemeClr val="accent3"/>
                </a:solidFill>
                <a:latin typeface="Raleway" pitchFamily="2" charset="77"/>
              </a:rPr>
              <a:t> des ASC</a:t>
            </a:r>
          </a:p>
        </p:txBody>
      </p:sp>
      <p:sp>
        <p:nvSpPr>
          <p:cNvPr id="7" name="Rectangle : coins arrondis 6">
            <a:extLst>
              <a:ext uri="{FF2B5EF4-FFF2-40B4-BE49-F238E27FC236}">
                <a16:creationId xmlns:a16="http://schemas.microsoft.com/office/drawing/2014/main" id="{4E120CE5-FDB8-9743-A486-65BF67F731B3}"/>
              </a:ext>
            </a:extLst>
          </p:cNvPr>
          <p:cNvSpPr/>
          <p:nvPr/>
        </p:nvSpPr>
        <p:spPr>
          <a:xfrm>
            <a:off x="6365828" y="1280408"/>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633" lvl="1" defTabSz="642915">
              <a:buClr>
                <a:srgbClr val="C2B300"/>
              </a:buClr>
              <a:defRPr/>
            </a:pPr>
            <a:r>
              <a:rPr lang="en-US" sz="2400" dirty="0" err="1">
                <a:solidFill>
                  <a:schemeClr val="accent3"/>
                </a:solidFill>
                <a:latin typeface="Raleway" pitchFamily="2" charset="77"/>
              </a:rPr>
              <a:t>Lorsque</a:t>
            </a:r>
            <a:r>
              <a:rPr lang="en-US" sz="2400" dirty="0">
                <a:solidFill>
                  <a:schemeClr val="accent3"/>
                </a:solidFill>
                <a:latin typeface="Raleway" pitchFamily="2" charset="77"/>
              </a:rPr>
              <a:t> </a:t>
            </a:r>
            <a:r>
              <a:rPr lang="en-US" sz="2400" dirty="0" err="1">
                <a:solidFill>
                  <a:schemeClr val="accent3"/>
                </a:solidFill>
                <a:latin typeface="Raleway" pitchFamily="2" charset="77"/>
              </a:rPr>
              <a:t>l’Urssaf</a:t>
            </a:r>
            <a:r>
              <a:rPr lang="en-US" sz="2400" dirty="0">
                <a:solidFill>
                  <a:schemeClr val="accent3"/>
                </a:solidFill>
                <a:latin typeface="Raleway" pitchFamily="2" charset="77"/>
              </a:rPr>
              <a:t> </a:t>
            </a:r>
            <a:r>
              <a:rPr lang="en-US" sz="2400" dirty="0" err="1">
                <a:solidFill>
                  <a:schemeClr val="accent3"/>
                </a:solidFill>
                <a:latin typeface="Raleway" pitchFamily="2" charset="77"/>
              </a:rPr>
              <a:t>intervient</a:t>
            </a:r>
            <a:r>
              <a:rPr lang="en-US" sz="2400" dirty="0">
                <a:solidFill>
                  <a:schemeClr val="accent3"/>
                </a:solidFill>
                <a:latin typeface="Raleway" pitchFamily="2" charset="77"/>
              </a:rPr>
              <a:t>, </a:t>
            </a:r>
            <a:r>
              <a:rPr lang="en-US" sz="2400" dirty="0" err="1">
                <a:solidFill>
                  <a:schemeClr val="accent3"/>
                </a:solidFill>
                <a:latin typeface="Raleway" pitchFamily="2" charset="77"/>
              </a:rPr>
              <a:t>c’est</a:t>
            </a:r>
            <a:r>
              <a:rPr lang="en-US" sz="2400" dirty="0">
                <a:solidFill>
                  <a:schemeClr val="accent3"/>
                </a:solidFill>
                <a:latin typeface="Raleway" pitchFamily="2" charset="77"/>
              </a:rPr>
              <a:t> </a:t>
            </a:r>
            <a:r>
              <a:rPr lang="en-US" sz="2400" dirty="0" err="1">
                <a:solidFill>
                  <a:schemeClr val="accent3"/>
                </a:solidFill>
                <a:latin typeface="Raleway" pitchFamily="2" charset="77"/>
              </a:rPr>
              <a:t>l’entreprise</a:t>
            </a:r>
            <a:r>
              <a:rPr lang="en-US" sz="2400" dirty="0">
                <a:solidFill>
                  <a:schemeClr val="accent3"/>
                </a:solidFill>
                <a:latin typeface="Raleway" pitchFamily="2" charset="77"/>
              </a:rPr>
              <a:t> </a:t>
            </a:r>
            <a:r>
              <a:rPr lang="en-US" sz="2400" dirty="0" err="1">
                <a:solidFill>
                  <a:schemeClr val="accent3"/>
                </a:solidFill>
                <a:latin typeface="Raleway" pitchFamily="2" charset="77"/>
              </a:rPr>
              <a:t>qu’elle</a:t>
            </a:r>
            <a:r>
              <a:rPr lang="en-US" sz="2400" dirty="0">
                <a:solidFill>
                  <a:schemeClr val="accent3"/>
                </a:solidFill>
                <a:latin typeface="Raleway" pitchFamily="2" charset="77"/>
              </a:rPr>
              <a:t> </a:t>
            </a:r>
            <a:r>
              <a:rPr lang="en-US" sz="2400" dirty="0" err="1">
                <a:solidFill>
                  <a:schemeClr val="accent3"/>
                </a:solidFill>
                <a:latin typeface="Raleway" pitchFamily="2" charset="77"/>
              </a:rPr>
              <a:t>contrôle</a:t>
            </a:r>
            <a:r>
              <a:rPr lang="en-US" sz="2400" dirty="0">
                <a:solidFill>
                  <a:schemeClr val="accent3"/>
                </a:solidFill>
                <a:latin typeface="Raleway" pitchFamily="2" charset="77"/>
              </a:rPr>
              <a:t> </a:t>
            </a:r>
            <a:r>
              <a:rPr lang="en-US" sz="2400" dirty="0" err="1">
                <a:solidFill>
                  <a:schemeClr val="accent3"/>
                </a:solidFill>
                <a:latin typeface="Raleway" pitchFamily="2" charset="77"/>
              </a:rPr>
              <a:t>en</a:t>
            </a:r>
            <a:r>
              <a:rPr lang="en-US" sz="2400" dirty="0">
                <a:solidFill>
                  <a:schemeClr val="accent3"/>
                </a:solidFill>
                <a:latin typeface="Raleway" pitchFamily="2" charset="77"/>
              </a:rPr>
              <a:t> 1er lieu. </a:t>
            </a:r>
          </a:p>
        </p:txBody>
      </p:sp>
      <p:sp>
        <p:nvSpPr>
          <p:cNvPr id="8" name="Rectangle : coins arrondis 7">
            <a:extLst>
              <a:ext uri="{FF2B5EF4-FFF2-40B4-BE49-F238E27FC236}">
                <a16:creationId xmlns:a16="http://schemas.microsoft.com/office/drawing/2014/main" id="{7ADD9C56-C3F1-714E-8328-5E0D6A076AE4}"/>
              </a:ext>
            </a:extLst>
          </p:cNvPr>
          <p:cNvSpPr/>
          <p:nvPr/>
        </p:nvSpPr>
        <p:spPr>
          <a:xfrm>
            <a:off x="718279" y="4055722"/>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633" lvl="1" defTabSz="642915">
              <a:buClr>
                <a:srgbClr val="C2B300"/>
              </a:buClr>
              <a:defRPr/>
            </a:pPr>
            <a:r>
              <a:rPr lang="en-US" sz="2400" dirty="0" err="1">
                <a:solidFill>
                  <a:schemeClr val="accent3"/>
                </a:solidFill>
                <a:latin typeface="Raleway" pitchFamily="2" charset="77"/>
              </a:rPr>
              <a:t>Ainsi</a:t>
            </a:r>
            <a:r>
              <a:rPr lang="en-US" sz="2400" dirty="0">
                <a:solidFill>
                  <a:schemeClr val="accent3"/>
                </a:solidFill>
                <a:latin typeface="Raleway" pitchFamily="2" charset="77"/>
              </a:rPr>
              <a:t>, </a:t>
            </a:r>
            <a:r>
              <a:rPr lang="en-US" sz="2400" dirty="0" err="1">
                <a:solidFill>
                  <a:schemeClr val="accent3"/>
                </a:solidFill>
                <a:latin typeface="Raleway" pitchFamily="2" charset="77"/>
              </a:rPr>
              <a:t>si</a:t>
            </a:r>
            <a:r>
              <a:rPr lang="en-US" sz="2400" dirty="0">
                <a:solidFill>
                  <a:schemeClr val="accent3"/>
                </a:solidFill>
                <a:latin typeface="Raleway" pitchFamily="2" charset="77"/>
              </a:rPr>
              <a:t> </a:t>
            </a:r>
            <a:r>
              <a:rPr lang="en-US" sz="2400" dirty="0" err="1">
                <a:solidFill>
                  <a:schemeClr val="accent3"/>
                </a:solidFill>
                <a:latin typeface="Raleway" pitchFamily="2" charset="77"/>
              </a:rPr>
              <a:t>une</a:t>
            </a:r>
            <a:r>
              <a:rPr lang="en-US" sz="2400" dirty="0">
                <a:solidFill>
                  <a:schemeClr val="accent3"/>
                </a:solidFill>
                <a:latin typeface="Raleway" pitchFamily="2" charset="77"/>
              </a:rPr>
              <a:t> </a:t>
            </a:r>
            <a:r>
              <a:rPr lang="en-US" sz="2400" dirty="0" err="1">
                <a:solidFill>
                  <a:schemeClr val="accent3"/>
                </a:solidFill>
                <a:latin typeface="Raleway" pitchFamily="2" charset="77"/>
              </a:rPr>
              <a:t>anomalie</a:t>
            </a:r>
            <a:r>
              <a:rPr lang="en-US" sz="2400" dirty="0">
                <a:solidFill>
                  <a:schemeClr val="accent3"/>
                </a:solidFill>
                <a:latin typeface="Raleway" pitchFamily="2" charset="77"/>
              </a:rPr>
              <a:t> </a:t>
            </a:r>
            <a:r>
              <a:rPr lang="en-US" sz="2400" dirty="0" err="1">
                <a:solidFill>
                  <a:schemeClr val="accent3"/>
                </a:solidFill>
                <a:latin typeface="Raleway" pitchFamily="2" charset="77"/>
              </a:rPr>
              <a:t>est</a:t>
            </a:r>
            <a:r>
              <a:rPr lang="en-US" sz="2400" dirty="0">
                <a:solidFill>
                  <a:schemeClr val="accent3"/>
                </a:solidFill>
                <a:latin typeface="Raleway" pitchFamily="2" charset="77"/>
              </a:rPr>
              <a:t> </a:t>
            </a:r>
            <a:r>
              <a:rPr lang="en-US" sz="2400" dirty="0" err="1">
                <a:solidFill>
                  <a:schemeClr val="accent3"/>
                </a:solidFill>
                <a:latin typeface="Raleway" pitchFamily="2" charset="77"/>
              </a:rPr>
              <a:t>observée</a:t>
            </a:r>
            <a:r>
              <a:rPr lang="en-US" sz="2400" dirty="0">
                <a:solidFill>
                  <a:schemeClr val="accent3"/>
                </a:solidFill>
                <a:latin typeface="Raleway" pitchFamily="2" charset="77"/>
              </a:rPr>
              <a:t> pour les </a:t>
            </a:r>
            <a:r>
              <a:rPr lang="en-US" sz="2400" dirty="0" err="1">
                <a:solidFill>
                  <a:schemeClr val="accent3"/>
                </a:solidFill>
                <a:latin typeface="Raleway" pitchFamily="2" charset="77"/>
              </a:rPr>
              <a:t>prestations</a:t>
            </a:r>
            <a:r>
              <a:rPr lang="en-US" sz="2400" dirty="0">
                <a:solidFill>
                  <a:schemeClr val="accent3"/>
                </a:solidFill>
                <a:latin typeface="Raleway" pitchFamily="2" charset="77"/>
              </a:rPr>
              <a:t> du CSE, </a:t>
            </a:r>
            <a:r>
              <a:rPr lang="en-US" sz="2400" dirty="0" err="1">
                <a:solidFill>
                  <a:schemeClr val="accent3"/>
                </a:solidFill>
                <a:latin typeface="Raleway" pitchFamily="2" charset="77"/>
              </a:rPr>
              <a:t>c’est</a:t>
            </a:r>
            <a:r>
              <a:rPr lang="en-US" sz="2400" dirty="0">
                <a:solidFill>
                  <a:schemeClr val="accent3"/>
                </a:solidFill>
                <a:latin typeface="Raleway" pitchFamily="2" charset="77"/>
              </a:rPr>
              <a:t> </a:t>
            </a:r>
            <a:r>
              <a:rPr lang="en-US" sz="2400" dirty="0" err="1">
                <a:solidFill>
                  <a:schemeClr val="accent3"/>
                </a:solidFill>
                <a:latin typeface="Raleway" pitchFamily="2" charset="77"/>
              </a:rPr>
              <a:t>l’employeur</a:t>
            </a:r>
            <a:r>
              <a:rPr lang="en-US" sz="2400" dirty="0">
                <a:solidFill>
                  <a:schemeClr val="accent3"/>
                </a:solidFill>
                <a:latin typeface="Raleway" pitchFamily="2" charset="77"/>
              </a:rPr>
              <a:t> qui </a:t>
            </a:r>
            <a:r>
              <a:rPr lang="en-US" sz="2400" dirty="0" err="1">
                <a:solidFill>
                  <a:schemeClr val="accent3"/>
                </a:solidFill>
                <a:latin typeface="Raleway" pitchFamily="2" charset="77"/>
              </a:rPr>
              <a:t>devra</a:t>
            </a:r>
            <a:r>
              <a:rPr lang="en-US" sz="2400" dirty="0">
                <a:solidFill>
                  <a:schemeClr val="accent3"/>
                </a:solidFill>
                <a:latin typeface="Raleway" pitchFamily="2" charset="77"/>
              </a:rPr>
              <a:t> payer le surplus de </a:t>
            </a:r>
            <a:r>
              <a:rPr lang="en-US" sz="2400" dirty="0" err="1">
                <a:solidFill>
                  <a:schemeClr val="accent3"/>
                </a:solidFill>
                <a:latin typeface="Raleway" pitchFamily="2" charset="77"/>
              </a:rPr>
              <a:t>cotisations</a:t>
            </a:r>
            <a:r>
              <a:rPr lang="en-US" sz="2400" dirty="0">
                <a:solidFill>
                  <a:schemeClr val="accent3"/>
                </a:solidFill>
                <a:latin typeface="Raleway" pitchFamily="2" charset="77"/>
              </a:rPr>
              <a:t> </a:t>
            </a:r>
            <a:r>
              <a:rPr lang="en-US" sz="2400" dirty="0" err="1">
                <a:solidFill>
                  <a:schemeClr val="accent3"/>
                </a:solidFill>
                <a:latin typeface="Raleway" pitchFamily="2" charset="77"/>
              </a:rPr>
              <a:t>réclamé</a:t>
            </a:r>
            <a:r>
              <a:rPr lang="en-US" sz="2400" dirty="0">
                <a:solidFill>
                  <a:schemeClr val="accent3"/>
                </a:solidFill>
                <a:latin typeface="Raleway" pitchFamily="2" charset="77"/>
              </a:rPr>
              <a:t> </a:t>
            </a:r>
            <a:r>
              <a:rPr lang="en-US" sz="2400" i="1" dirty="0">
                <a:solidFill>
                  <a:schemeClr val="accent3"/>
                </a:solidFill>
                <a:latin typeface="Raleway" pitchFamily="2" charset="77"/>
              </a:rPr>
              <a:t>(</a:t>
            </a:r>
            <a:r>
              <a:rPr lang="en-US" sz="2400" i="1" dirty="0" err="1">
                <a:solidFill>
                  <a:schemeClr val="accent3"/>
                </a:solidFill>
                <a:latin typeface="Raleway" pitchFamily="2" charset="77"/>
              </a:rPr>
              <a:t>peut</a:t>
            </a:r>
            <a:r>
              <a:rPr lang="en-US" sz="2400" i="1" dirty="0">
                <a:solidFill>
                  <a:schemeClr val="accent3"/>
                </a:solidFill>
                <a:latin typeface="Raleway" pitchFamily="2" charset="77"/>
              </a:rPr>
              <a:t> </a:t>
            </a:r>
            <a:r>
              <a:rPr lang="en-US" sz="2400" i="1" dirty="0" err="1">
                <a:solidFill>
                  <a:schemeClr val="accent3"/>
                </a:solidFill>
                <a:latin typeface="Raleway" pitchFamily="2" charset="77"/>
              </a:rPr>
              <a:t>ensuite</a:t>
            </a:r>
            <a:r>
              <a:rPr lang="en-US" sz="2400" i="1" dirty="0">
                <a:solidFill>
                  <a:schemeClr val="accent3"/>
                </a:solidFill>
                <a:latin typeface="Raleway" pitchFamily="2" charset="77"/>
              </a:rPr>
              <a:t> se </a:t>
            </a:r>
            <a:r>
              <a:rPr lang="en-US" sz="2400" i="1" dirty="0" err="1">
                <a:solidFill>
                  <a:schemeClr val="accent3"/>
                </a:solidFill>
                <a:latin typeface="Raleway" pitchFamily="2" charset="77"/>
              </a:rPr>
              <a:t>retourner</a:t>
            </a:r>
            <a:r>
              <a:rPr lang="en-US" sz="2400" i="1" dirty="0">
                <a:solidFill>
                  <a:schemeClr val="accent3"/>
                </a:solidFill>
                <a:latin typeface="Raleway" pitchFamily="2" charset="77"/>
              </a:rPr>
              <a:t> </a:t>
            </a:r>
            <a:r>
              <a:rPr lang="en-US" sz="2400" i="1" dirty="0" err="1">
                <a:solidFill>
                  <a:schemeClr val="accent3"/>
                </a:solidFill>
                <a:latin typeface="Raleway" pitchFamily="2" charset="77"/>
              </a:rPr>
              <a:t>vers</a:t>
            </a:r>
            <a:r>
              <a:rPr lang="en-US" sz="2400" i="1" dirty="0">
                <a:solidFill>
                  <a:schemeClr val="accent3"/>
                </a:solidFill>
                <a:latin typeface="Raleway" pitchFamily="2" charset="77"/>
              </a:rPr>
              <a:t> le CSE…)</a:t>
            </a:r>
            <a:endParaRPr lang="en-US" sz="2000" i="1" dirty="0"/>
          </a:p>
        </p:txBody>
      </p:sp>
      <p:sp>
        <p:nvSpPr>
          <p:cNvPr id="9" name="Rectangle : coins arrondis 8">
            <a:extLst>
              <a:ext uri="{FF2B5EF4-FFF2-40B4-BE49-F238E27FC236}">
                <a16:creationId xmlns:a16="http://schemas.microsoft.com/office/drawing/2014/main" id="{A83F5F12-7E63-B44D-B54C-3E94CF0C5ED9}"/>
              </a:ext>
            </a:extLst>
          </p:cNvPr>
          <p:cNvSpPr/>
          <p:nvPr/>
        </p:nvSpPr>
        <p:spPr>
          <a:xfrm>
            <a:off x="6365828" y="4055721"/>
            <a:ext cx="5152869" cy="2437153"/>
          </a:xfrm>
          <a:prstGeom prst="roundRect">
            <a:avLst>
              <a:gd name="adj" fmla="val 5830"/>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42915">
              <a:defRPr/>
            </a:pPr>
            <a:r>
              <a:rPr lang="en-US" sz="2400" dirty="0">
                <a:solidFill>
                  <a:schemeClr val="accent3"/>
                </a:solidFill>
                <a:latin typeface="Raleway" pitchFamily="2" charset="77"/>
              </a:rPr>
              <a:t>Un </a:t>
            </a:r>
            <a:r>
              <a:rPr lang="en-US" sz="2400" dirty="0" err="1">
                <a:solidFill>
                  <a:schemeClr val="accent3"/>
                </a:solidFill>
                <a:latin typeface="Raleway" pitchFamily="2" charset="77"/>
              </a:rPr>
              <a:t>contrôle</a:t>
            </a:r>
            <a:r>
              <a:rPr lang="en-US" sz="2400" dirty="0">
                <a:solidFill>
                  <a:schemeClr val="accent3"/>
                </a:solidFill>
                <a:latin typeface="Raleway" pitchFamily="2" charset="77"/>
              </a:rPr>
              <a:t> ne </a:t>
            </a:r>
            <a:r>
              <a:rPr lang="en-US" sz="2400" dirty="0" err="1">
                <a:solidFill>
                  <a:schemeClr val="accent3"/>
                </a:solidFill>
                <a:latin typeface="Raleway" pitchFamily="2" charset="77"/>
              </a:rPr>
              <a:t>peut</a:t>
            </a:r>
            <a:r>
              <a:rPr lang="en-US" sz="2400" dirty="0">
                <a:solidFill>
                  <a:schemeClr val="accent3"/>
                </a:solidFill>
                <a:latin typeface="Raleway" pitchFamily="2" charset="77"/>
              </a:rPr>
              <a:t> </a:t>
            </a:r>
            <a:r>
              <a:rPr lang="en-US" sz="2400" dirty="0" err="1">
                <a:solidFill>
                  <a:schemeClr val="accent3"/>
                </a:solidFill>
                <a:latin typeface="Raleway" pitchFamily="2" charset="77"/>
              </a:rPr>
              <a:t>avoir</a:t>
            </a:r>
            <a:r>
              <a:rPr lang="en-US" sz="2400" dirty="0">
                <a:solidFill>
                  <a:schemeClr val="accent3"/>
                </a:solidFill>
                <a:latin typeface="Raleway" pitchFamily="2" charset="77"/>
              </a:rPr>
              <a:t> lieu que </a:t>
            </a:r>
            <a:r>
              <a:rPr lang="en-US" sz="2400" dirty="0" err="1">
                <a:solidFill>
                  <a:schemeClr val="accent3"/>
                </a:solidFill>
                <a:latin typeface="Raleway" pitchFamily="2" charset="77"/>
              </a:rPr>
              <a:t>tous</a:t>
            </a:r>
            <a:r>
              <a:rPr lang="en-US" sz="2400" dirty="0">
                <a:solidFill>
                  <a:schemeClr val="accent3"/>
                </a:solidFill>
                <a:latin typeface="Raleway" pitchFamily="2" charset="77"/>
              </a:rPr>
              <a:t> les 3 </a:t>
            </a:r>
            <a:r>
              <a:rPr lang="en-US" sz="2400" dirty="0" err="1">
                <a:solidFill>
                  <a:schemeClr val="accent3"/>
                </a:solidFill>
                <a:latin typeface="Raleway" pitchFamily="2" charset="77"/>
              </a:rPr>
              <a:t>ans</a:t>
            </a:r>
            <a:r>
              <a:rPr lang="en-US" sz="2400" dirty="0">
                <a:solidFill>
                  <a:schemeClr val="accent3"/>
                </a:solidFill>
                <a:latin typeface="Raleway" pitchFamily="2" charset="77"/>
              </a:rPr>
              <a:t> ; les </a:t>
            </a:r>
            <a:r>
              <a:rPr lang="en-US" sz="2400" dirty="0" err="1">
                <a:solidFill>
                  <a:schemeClr val="accent3"/>
                </a:solidFill>
                <a:latin typeface="Raleway" pitchFamily="2" charset="77"/>
              </a:rPr>
              <a:t>contrôleurs</a:t>
            </a:r>
            <a:r>
              <a:rPr lang="en-US" sz="2400" dirty="0">
                <a:solidFill>
                  <a:schemeClr val="accent3"/>
                </a:solidFill>
                <a:latin typeface="Raleway" pitchFamily="2" charset="77"/>
              </a:rPr>
              <a:t> ne </a:t>
            </a:r>
            <a:r>
              <a:rPr lang="en-US" sz="2400" dirty="0" err="1">
                <a:solidFill>
                  <a:schemeClr val="accent3"/>
                </a:solidFill>
                <a:latin typeface="Raleway" pitchFamily="2" charset="77"/>
              </a:rPr>
              <a:t>peuvent</a:t>
            </a:r>
            <a:r>
              <a:rPr lang="en-US" sz="2400" dirty="0">
                <a:solidFill>
                  <a:schemeClr val="accent3"/>
                </a:solidFill>
                <a:latin typeface="Raleway" pitchFamily="2" charset="77"/>
              </a:rPr>
              <a:t> </a:t>
            </a:r>
            <a:r>
              <a:rPr lang="en-US" sz="2400" dirty="0" err="1">
                <a:solidFill>
                  <a:schemeClr val="accent3"/>
                </a:solidFill>
                <a:latin typeface="Raleway" pitchFamily="2" charset="77"/>
              </a:rPr>
              <a:t>remonter</a:t>
            </a:r>
            <a:r>
              <a:rPr lang="en-US" sz="2400" dirty="0">
                <a:solidFill>
                  <a:schemeClr val="accent3"/>
                </a:solidFill>
                <a:latin typeface="Raleway" pitchFamily="2" charset="77"/>
              </a:rPr>
              <a:t> que trois </a:t>
            </a:r>
            <a:r>
              <a:rPr lang="en-US" sz="2400" dirty="0" err="1">
                <a:solidFill>
                  <a:schemeClr val="accent3"/>
                </a:solidFill>
                <a:latin typeface="Raleway" pitchFamily="2" charset="77"/>
              </a:rPr>
              <a:t>ans</a:t>
            </a:r>
            <a:r>
              <a:rPr lang="en-US" sz="2400" dirty="0">
                <a:solidFill>
                  <a:schemeClr val="accent3"/>
                </a:solidFill>
                <a:latin typeface="Raleway" pitchFamily="2" charset="77"/>
              </a:rPr>
              <a:t> </a:t>
            </a:r>
            <a:r>
              <a:rPr lang="en-US" sz="2400" dirty="0" err="1">
                <a:solidFill>
                  <a:schemeClr val="accent3"/>
                </a:solidFill>
                <a:latin typeface="Raleway" pitchFamily="2" charset="77"/>
              </a:rPr>
              <a:t>en</a:t>
            </a:r>
            <a:r>
              <a:rPr lang="en-US" sz="2400" dirty="0">
                <a:solidFill>
                  <a:schemeClr val="accent3"/>
                </a:solidFill>
                <a:latin typeface="Raleway" pitchFamily="2" charset="77"/>
              </a:rPr>
              <a:t> </a:t>
            </a:r>
            <a:r>
              <a:rPr lang="en-US" sz="2400" dirty="0" err="1">
                <a:solidFill>
                  <a:schemeClr val="accent3"/>
                </a:solidFill>
                <a:latin typeface="Raleway" pitchFamily="2" charset="77"/>
              </a:rPr>
              <a:t>arrière</a:t>
            </a:r>
            <a:r>
              <a:rPr lang="en-US" sz="2400" dirty="0">
                <a:solidFill>
                  <a:schemeClr val="accent3"/>
                </a:solidFill>
                <a:latin typeface="Raleway" pitchFamily="2" charset="77"/>
              </a:rPr>
              <a:t> et </a:t>
            </a:r>
            <a:r>
              <a:rPr lang="en-US" sz="2400" dirty="0" err="1">
                <a:solidFill>
                  <a:schemeClr val="accent3"/>
                </a:solidFill>
                <a:latin typeface="Raleway" pitchFamily="2" charset="77"/>
              </a:rPr>
              <a:t>l’année</a:t>
            </a:r>
            <a:r>
              <a:rPr lang="en-US" sz="2400" dirty="0">
                <a:solidFill>
                  <a:schemeClr val="accent3"/>
                </a:solidFill>
                <a:latin typeface="Raleway" pitchFamily="2" charset="77"/>
              </a:rPr>
              <a:t> </a:t>
            </a:r>
            <a:r>
              <a:rPr lang="en-US" sz="2400" dirty="0" err="1">
                <a:solidFill>
                  <a:schemeClr val="accent3"/>
                </a:solidFill>
                <a:latin typeface="Raleway" pitchFamily="2" charset="77"/>
              </a:rPr>
              <a:t>en</a:t>
            </a:r>
            <a:r>
              <a:rPr lang="en-US" sz="2400" dirty="0">
                <a:solidFill>
                  <a:schemeClr val="accent3"/>
                </a:solidFill>
                <a:latin typeface="Raleway" pitchFamily="2" charset="77"/>
              </a:rPr>
              <a:t> </a:t>
            </a:r>
            <a:r>
              <a:rPr lang="en-US" sz="2400" dirty="0" err="1">
                <a:solidFill>
                  <a:schemeClr val="accent3"/>
                </a:solidFill>
                <a:latin typeface="Raleway" pitchFamily="2" charset="77"/>
              </a:rPr>
              <a:t>cours</a:t>
            </a:r>
            <a:r>
              <a:rPr lang="en-US" sz="2400" dirty="0">
                <a:solidFill>
                  <a:schemeClr val="accent3"/>
                </a:solidFill>
                <a:latin typeface="Raleway" pitchFamily="2" charset="77"/>
              </a:rPr>
              <a:t> pour </a:t>
            </a:r>
            <a:r>
              <a:rPr lang="en-US" sz="2400" dirty="0" err="1">
                <a:solidFill>
                  <a:schemeClr val="accent3"/>
                </a:solidFill>
                <a:latin typeface="Raleway" pitchFamily="2" charset="77"/>
              </a:rPr>
              <a:t>opérer</a:t>
            </a:r>
            <a:r>
              <a:rPr lang="en-US" sz="2400" dirty="0">
                <a:solidFill>
                  <a:schemeClr val="accent3"/>
                </a:solidFill>
                <a:latin typeface="Raleway" pitchFamily="2" charset="77"/>
              </a:rPr>
              <a:t> des </a:t>
            </a:r>
            <a:r>
              <a:rPr lang="en-US" sz="2400" dirty="0" err="1">
                <a:solidFill>
                  <a:schemeClr val="accent3"/>
                </a:solidFill>
                <a:latin typeface="Raleway" pitchFamily="2" charset="77"/>
              </a:rPr>
              <a:t>redressements</a:t>
            </a:r>
            <a:r>
              <a:rPr lang="en-US" sz="2400" dirty="0">
                <a:solidFill>
                  <a:schemeClr val="accent3"/>
                </a:solidFill>
                <a:latin typeface="Raleway" pitchFamily="2" charset="77"/>
              </a:rPr>
              <a:t> </a:t>
            </a:r>
          </a:p>
          <a:p>
            <a:pPr defTabSz="642915">
              <a:defRPr/>
            </a:pPr>
            <a:r>
              <a:rPr lang="en-US" sz="2400" i="1" dirty="0">
                <a:solidFill>
                  <a:schemeClr val="accent3"/>
                </a:solidFill>
                <a:latin typeface="Raleway" pitchFamily="2" charset="77"/>
              </a:rPr>
              <a:t>(art. L. 244-3 CSS).</a:t>
            </a:r>
          </a:p>
          <a:p>
            <a:pPr marL="263756" lvl="1" indent="-160729" defTabSz="642915">
              <a:buClr>
                <a:srgbClr val="C2B300"/>
              </a:buClr>
              <a:buFont typeface="Arial" panose="020B0604020202020204" pitchFamily="34" charset="0"/>
              <a:buChar char="•"/>
              <a:defRPr/>
            </a:pPr>
            <a:endParaRPr lang="en-US" sz="1195" i="1" dirty="0"/>
          </a:p>
        </p:txBody>
      </p:sp>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158153" y="5867620"/>
            <a:ext cx="2033847" cy="990380"/>
          </a:xfrm>
          <a:prstGeom prst="rect">
            <a:avLst/>
          </a:prstGeom>
        </p:spPr>
      </p:pic>
    </p:spTree>
    <p:extLst>
      <p:ext uri="{BB962C8B-B14F-4D97-AF65-F5344CB8AC3E}">
        <p14:creationId xmlns:p14="http://schemas.microsoft.com/office/powerpoint/2010/main" val="99215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4" name="Forme libre : forme 16">
            <a:extLst>
              <a:ext uri="{FF2B5EF4-FFF2-40B4-BE49-F238E27FC236}">
                <a16:creationId xmlns:a16="http://schemas.microsoft.com/office/drawing/2014/main" id="{013C8A98-A63B-124B-9B9B-CA953AFE303E}"/>
              </a:ext>
            </a:extLst>
          </p:cNvPr>
          <p:cNvSpPr/>
          <p:nvPr/>
        </p:nvSpPr>
        <p:spPr>
          <a:xfrm>
            <a:off x="392751" y="1014154"/>
            <a:ext cx="3643329" cy="4751026"/>
          </a:xfrm>
          <a:custGeom>
            <a:avLst/>
            <a:gdLst>
              <a:gd name="connsiteX0" fmla="*/ 0 w 3689662"/>
              <a:gd name="connsiteY0" fmla="*/ 0 h 569626"/>
              <a:gd name="connsiteX1" fmla="*/ 3579620 w 3689662"/>
              <a:gd name="connsiteY1" fmla="*/ 0 h 569626"/>
              <a:gd name="connsiteX2" fmla="*/ 3689662 w 3689662"/>
              <a:gd name="connsiteY2" fmla="*/ 284813 h 569626"/>
              <a:gd name="connsiteX3" fmla="*/ 3579620 w 3689662"/>
              <a:gd name="connsiteY3" fmla="*/ 569626 h 569626"/>
              <a:gd name="connsiteX4" fmla="*/ 0 w 3689662"/>
              <a:gd name="connsiteY4" fmla="*/ 569626 h 569626"/>
              <a:gd name="connsiteX5" fmla="*/ 0 w 3689662"/>
              <a:gd name="connsiteY5" fmla="*/ 291279 h 569626"/>
              <a:gd name="connsiteX6" fmla="*/ 2498 w 3689662"/>
              <a:gd name="connsiteY6" fmla="*/ 284813 h 569626"/>
              <a:gd name="connsiteX7" fmla="*/ 0 w 3689662"/>
              <a:gd name="connsiteY7" fmla="*/ 278348 h 569626"/>
              <a:gd name="connsiteX8" fmla="*/ 0 w 3689662"/>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9662" h="569626">
                <a:moveTo>
                  <a:pt x="0" y="0"/>
                </a:moveTo>
                <a:lnTo>
                  <a:pt x="3579620" y="0"/>
                </a:lnTo>
                <a:lnTo>
                  <a:pt x="3689662" y="284813"/>
                </a:lnTo>
                <a:lnTo>
                  <a:pt x="3579620" y="569626"/>
                </a:lnTo>
                <a:lnTo>
                  <a:pt x="0" y="569626"/>
                </a:lnTo>
                <a:lnTo>
                  <a:pt x="0" y="291279"/>
                </a:lnTo>
                <a:lnTo>
                  <a:pt x="2498" y="284813"/>
                </a:lnTo>
                <a:lnTo>
                  <a:pt x="0" y="278348"/>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000" b="1" dirty="0">
                <a:solidFill>
                  <a:schemeClr val="bg1"/>
                </a:solidFill>
                <a:latin typeface="Raleway" pitchFamily="2" charset="77"/>
              </a:rPr>
              <a:t>L’URSSAF tolère que les bons d’achat et cadeaux en nature soient exonérés de cotisations mais dans la limite d’un Plafond Mensuel de la Sécurité Sociale (PMSS) apprécié le cas échéant en deux temps </a:t>
            </a:r>
          </a:p>
        </p:txBody>
      </p:sp>
      <p:sp>
        <p:nvSpPr>
          <p:cNvPr id="6" name="Forme libre : forme 15">
            <a:extLst>
              <a:ext uri="{FF2B5EF4-FFF2-40B4-BE49-F238E27FC236}">
                <a16:creationId xmlns:a16="http://schemas.microsoft.com/office/drawing/2014/main" id="{5A05028D-C503-F545-8F0A-04F3FE1B7667}"/>
              </a:ext>
            </a:extLst>
          </p:cNvPr>
          <p:cNvSpPr/>
          <p:nvPr/>
        </p:nvSpPr>
        <p:spPr>
          <a:xfrm>
            <a:off x="4097292" y="1014154"/>
            <a:ext cx="3797206" cy="2129444"/>
          </a:xfrm>
          <a:custGeom>
            <a:avLst/>
            <a:gdLst>
              <a:gd name="connsiteX0" fmla="*/ 0 w 3797206"/>
              <a:gd name="connsiteY0" fmla="*/ 0 h 569626"/>
              <a:gd name="connsiteX1" fmla="*/ 3687165 w 3797206"/>
              <a:gd name="connsiteY1" fmla="*/ 0 h 569626"/>
              <a:gd name="connsiteX2" fmla="*/ 3797206 w 3797206"/>
              <a:gd name="connsiteY2" fmla="*/ 284813 h 569626"/>
              <a:gd name="connsiteX3" fmla="*/ 3687165 w 3797206"/>
              <a:gd name="connsiteY3" fmla="*/ 569626 h 569626"/>
              <a:gd name="connsiteX4" fmla="*/ 0 w 3797206"/>
              <a:gd name="connsiteY4" fmla="*/ 569626 h 569626"/>
              <a:gd name="connsiteX5" fmla="*/ 110042 w 3797206"/>
              <a:gd name="connsiteY5" fmla="*/ 284813 h 569626"/>
              <a:gd name="connsiteX6" fmla="*/ 0 w 379720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97206" h="569626">
                <a:moveTo>
                  <a:pt x="0" y="0"/>
                </a:moveTo>
                <a:lnTo>
                  <a:pt x="3687165" y="0"/>
                </a:lnTo>
                <a:lnTo>
                  <a:pt x="3797206" y="284813"/>
                </a:lnTo>
                <a:lnTo>
                  <a:pt x="3687165" y="569626"/>
                </a:lnTo>
                <a:lnTo>
                  <a:pt x="0" y="569626"/>
                </a:lnTo>
                <a:lnTo>
                  <a:pt x="110042" y="284813"/>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just">
              <a:spcBef>
                <a:spcPct val="20000"/>
              </a:spcBef>
              <a:buSzPct val="120000"/>
            </a:pPr>
            <a:r>
              <a:rPr lang="fr-FR" dirty="0">
                <a:solidFill>
                  <a:schemeClr val="bg1"/>
                </a:solidFill>
                <a:latin typeface="Raleway" pitchFamily="2" charset="77"/>
              </a:rPr>
              <a:t>Si le montant global des bons d’achat et des cadeaux en nature attribués à un salarié sur l’année civile est </a:t>
            </a:r>
            <a:r>
              <a:rPr lang="fr-FR" b="1" dirty="0">
                <a:solidFill>
                  <a:schemeClr val="bg1"/>
                </a:solidFill>
                <a:latin typeface="Raleway" pitchFamily="2" charset="77"/>
              </a:rPr>
              <a:t>inférieur</a:t>
            </a:r>
            <a:r>
              <a:rPr lang="fr-FR" dirty="0">
                <a:solidFill>
                  <a:schemeClr val="bg1"/>
                </a:solidFill>
                <a:latin typeface="Raleway" pitchFamily="2" charset="77"/>
              </a:rPr>
              <a:t> à 5% du PMSS </a:t>
            </a:r>
          </a:p>
          <a:p>
            <a:pPr algn="just">
              <a:spcBef>
                <a:spcPct val="20000"/>
              </a:spcBef>
              <a:buSzPct val="120000"/>
            </a:pPr>
            <a:r>
              <a:rPr lang="fr-FR" i="1" dirty="0">
                <a:solidFill>
                  <a:schemeClr val="bg1"/>
                </a:solidFill>
                <a:latin typeface="Raleway" pitchFamily="2" charset="77"/>
              </a:rPr>
              <a:t>(171,40 € pour 2021)</a:t>
            </a:r>
          </a:p>
        </p:txBody>
      </p:sp>
      <p:sp>
        <p:nvSpPr>
          <p:cNvPr id="7" name="Forme libre : forme 14">
            <a:extLst>
              <a:ext uri="{FF2B5EF4-FFF2-40B4-BE49-F238E27FC236}">
                <a16:creationId xmlns:a16="http://schemas.microsoft.com/office/drawing/2014/main" id="{F2D9A428-512E-E543-9B67-0C1F5E33C204}"/>
              </a:ext>
            </a:extLst>
          </p:cNvPr>
          <p:cNvSpPr/>
          <p:nvPr/>
        </p:nvSpPr>
        <p:spPr>
          <a:xfrm>
            <a:off x="7955710" y="1014154"/>
            <a:ext cx="3797205" cy="2129444"/>
          </a:xfrm>
          <a:custGeom>
            <a:avLst/>
            <a:gdLst>
              <a:gd name="connsiteX0" fmla="*/ 0 w 3797205"/>
              <a:gd name="connsiteY0" fmla="*/ 0 h 569626"/>
              <a:gd name="connsiteX1" fmla="*/ 3687163 w 3797205"/>
              <a:gd name="connsiteY1" fmla="*/ 0 h 569626"/>
              <a:gd name="connsiteX2" fmla="*/ 3797205 w 3797205"/>
              <a:gd name="connsiteY2" fmla="*/ 284813 h 569626"/>
              <a:gd name="connsiteX3" fmla="*/ 3687163 w 3797205"/>
              <a:gd name="connsiteY3" fmla="*/ 569626 h 569626"/>
              <a:gd name="connsiteX4" fmla="*/ 0 w 3797205"/>
              <a:gd name="connsiteY4" fmla="*/ 569626 h 569626"/>
              <a:gd name="connsiteX5" fmla="*/ 110041 w 3797205"/>
              <a:gd name="connsiteY5" fmla="*/ 284813 h 569626"/>
              <a:gd name="connsiteX6" fmla="*/ 0 w 3797205"/>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97205" h="569626">
                <a:moveTo>
                  <a:pt x="0" y="0"/>
                </a:moveTo>
                <a:lnTo>
                  <a:pt x="3687163" y="0"/>
                </a:lnTo>
                <a:lnTo>
                  <a:pt x="3797205" y="284813"/>
                </a:lnTo>
                <a:lnTo>
                  <a:pt x="3687163" y="569626"/>
                </a:lnTo>
                <a:lnTo>
                  <a:pt x="0" y="569626"/>
                </a:lnTo>
                <a:lnTo>
                  <a:pt x="110041" y="284813"/>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3200" dirty="0">
                <a:solidFill>
                  <a:schemeClr val="bg1"/>
                </a:solidFill>
                <a:latin typeface="Chalkduster" panose="03050602040202020205" pitchFamily="66" charset="77"/>
              </a:rPr>
              <a:t>exonération</a:t>
            </a:r>
          </a:p>
        </p:txBody>
      </p:sp>
      <p:sp>
        <p:nvSpPr>
          <p:cNvPr id="12" name="Forme libre : forme 15">
            <a:extLst>
              <a:ext uri="{FF2B5EF4-FFF2-40B4-BE49-F238E27FC236}">
                <a16:creationId xmlns:a16="http://schemas.microsoft.com/office/drawing/2014/main" id="{90CAF9AE-046B-6B4C-A0C6-E489DBE3C032}"/>
              </a:ext>
            </a:extLst>
          </p:cNvPr>
          <p:cNvSpPr/>
          <p:nvPr/>
        </p:nvSpPr>
        <p:spPr>
          <a:xfrm>
            <a:off x="4097292" y="3429000"/>
            <a:ext cx="3797206" cy="2316988"/>
          </a:xfrm>
          <a:custGeom>
            <a:avLst/>
            <a:gdLst>
              <a:gd name="connsiteX0" fmla="*/ 0 w 3797206"/>
              <a:gd name="connsiteY0" fmla="*/ 0 h 569626"/>
              <a:gd name="connsiteX1" fmla="*/ 3687165 w 3797206"/>
              <a:gd name="connsiteY1" fmla="*/ 0 h 569626"/>
              <a:gd name="connsiteX2" fmla="*/ 3797206 w 3797206"/>
              <a:gd name="connsiteY2" fmla="*/ 284813 h 569626"/>
              <a:gd name="connsiteX3" fmla="*/ 3687165 w 3797206"/>
              <a:gd name="connsiteY3" fmla="*/ 569626 h 569626"/>
              <a:gd name="connsiteX4" fmla="*/ 0 w 3797206"/>
              <a:gd name="connsiteY4" fmla="*/ 569626 h 569626"/>
              <a:gd name="connsiteX5" fmla="*/ 110042 w 3797206"/>
              <a:gd name="connsiteY5" fmla="*/ 284813 h 569626"/>
              <a:gd name="connsiteX6" fmla="*/ 0 w 379720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97206" h="569626">
                <a:moveTo>
                  <a:pt x="0" y="0"/>
                </a:moveTo>
                <a:lnTo>
                  <a:pt x="3687165" y="0"/>
                </a:lnTo>
                <a:lnTo>
                  <a:pt x="3797206" y="284813"/>
                </a:lnTo>
                <a:lnTo>
                  <a:pt x="3687165" y="569626"/>
                </a:lnTo>
                <a:lnTo>
                  <a:pt x="0" y="569626"/>
                </a:lnTo>
                <a:lnTo>
                  <a:pt x="110042" y="28481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just">
              <a:spcBef>
                <a:spcPct val="20000"/>
              </a:spcBef>
              <a:buSzPct val="120000"/>
            </a:pPr>
            <a:r>
              <a:rPr lang="fr-FR" dirty="0">
                <a:solidFill>
                  <a:schemeClr val="bg1"/>
                </a:solidFill>
                <a:latin typeface="Raleway" pitchFamily="2" charset="77"/>
              </a:rPr>
              <a:t>Si le montant global des bons d’achat et des cadeaux en nature attribués à un salarié sur l’année civile est </a:t>
            </a:r>
            <a:r>
              <a:rPr lang="fr-FR" b="1" dirty="0">
                <a:solidFill>
                  <a:schemeClr val="bg1"/>
                </a:solidFill>
                <a:latin typeface="Raleway" pitchFamily="2" charset="77"/>
              </a:rPr>
              <a:t>supérieur </a:t>
            </a:r>
            <a:r>
              <a:rPr lang="fr-FR" dirty="0">
                <a:solidFill>
                  <a:schemeClr val="bg1"/>
                </a:solidFill>
                <a:latin typeface="Raleway" pitchFamily="2" charset="77"/>
              </a:rPr>
              <a:t>à 5% du PMSS </a:t>
            </a:r>
            <a:r>
              <a:rPr lang="fr-FR" i="1" dirty="0">
                <a:solidFill>
                  <a:schemeClr val="bg1"/>
                </a:solidFill>
                <a:latin typeface="Raleway" pitchFamily="2" charset="77"/>
              </a:rPr>
              <a:t>(171,40 € pour 2021)</a:t>
            </a:r>
          </a:p>
        </p:txBody>
      </p:sp>
      <p:sp>
        <p:nvSpPr>
          <p:cNvPr id="13" name="Forme libre : forme 14">
            <a:extLst>
              <a:ext uri="{FF2B5EF4-FFF2-40B4-BE49-F238E27FC236}">
                <a16:creationId xmlns:a16="http://schemas.microsoft.com/office/drawing/2014/main" id="{019A1B1F-3352-0C48-96C3-A0D1911762C2}"/>
              </a:ext>
            </a:extLst>
          </p:cNvPr>
          <p:cNvSpPr/>
          <p:nvPr/>
        </p:nvSpPr>
        <p:spPr>
          <a:xfrm>
            <a:off x="7955710" y="3429000"/>
            <a:ext cx="3797206" cy="2316988"/>
          </a:xfrm>
          <a:custGeom>
            <a:avLst/>
            <a:gdLst>
              <a:gd name="connsiteX0" fmla="*/ 0 w 3797205"/>
              <a:gd name="connsiteY0" fmla="*/ 0 h 569626"/>
              <a:gd name="connsiteX1" fmla="*/ 3687163 w 3797205"/>
              <a:gd name="connsiteY1" fmla="*/ 0 h 569626"/>
              <a:gd name="connsiteX2" fmla="*/ 3797205 w 3797205"/>
              <a:gd name="connsiteY2" fmla="*/ 284813 h 569626"/>
              <a:gd name="connsiteX3" fmla="*/ 3687163 w 3797205"/>
              <a:gd name="connsiteY3" fmla="*/ 569626 h 569626"/>
              <a:gd name="connsiteX4" fmla="*/ 0 w 3797205"/>
              <a:gd name="connsiteY4" fmla="*/ 569626 h 569626"/>
              <a:gd name="connsiteX5" fmla="*/ 110041 w 3797205"/>
              <a:gd name="connsiteY5" fmla="*/ 284813 h 569626"/>
              <a:gd name="connsiteX6" fmla="*/ 0 w 3797205"/>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97205" h="569626">
                <a:moveTo>
                  <a:pt x="0" y="0"/>
                </a:moveTo>
                <a:lnTo>
                  <a:pt x="3687163" y="0"/>
                </a:lnTo>
                <a:lnTo>
                  <a:pt x="3797205" y="284813"/>
                </a:lnTo>
                <a:lnTo>
                  <a:pt x="3687163" y="569626"/>
                </a:lnTo>
                <a:lnTo>
                  <a:pt x="0" y="569626"/>
                </a:lnTo>
                <a:lnTo>
                  <a:pt x="110041" y="28481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000" dirty="0">
                <a:solidFill>
                  <a:schemeClr val="bg1"/>
                </a:solidFill>
                <a:latin typeface="Chalkduster" panose="03050602040202020205" pitchFamily="66" charset="77"/>
              </a:rPr>
              <a:t>Exonération</a:t>
            </a:r>
          </a:p>
          <a:p>
            <a:pPr algn="ctr">
              <a:spcBef>
                <a:spcPct val="20000"/>
              </a:spcBef>
              <a:buSzPct val="120000"/>
            </a:pPr>
            <a:r>
              <a:rPr lang="fr-FR" sz="1400" dirty="0">
                <a:solidFill>
                  <a:schemeClr val="bg1"/>
                </a:solidFill>
                <a:latin typeface="Chalkduster" panose="03050602040202020205" pitchFamily="66" charset="77"/>
              </a:rPr>
              <a:t>Seulement si</a:t>
            </a:r>
          </a:p>
          <a:p>
            <a:pPr algn="ctr">
              <a:spcBef>
                <a:spcPct val="20000"/>
              </a:spcBef>
              <a:buSzPct val="120000"/>
            </a:pPr>
            <a:endParaRPr lang="fr-FR" sz="1292" b="1" u="sng" dirty="0">
              <a:solidFill>
                <a:schemeClr val="bg1"/>
              </a:solidFill>
              <a:latin typeface="Raleway" pitchFamily="2" charset="77"/>
            </a:endParaRPr>
          </a:p>
          <a:p>
            <a:pPr marL="342900" indent="-342900">
              <a:spcBef>
                <a:spcPct val="20000"/>
              </a:spcBef>
              <a:buSzPct val="120000"/>
              <a:buFont typeface="+mj-lt"/>
              <a:buAutoNum type="arabicPeriod"/>
            </a:pPr>
            <a:r>
              <a:rPr lang="fr-FR" altLang="fr-FR" dirty="0">
                <a:solidFill>
                  <a:schemeClr val="bg1"/>
                </a:solidFill>
                <a:latin typeface="Raleway" pitchFamily="2" charset="77"/>
              </a:rPr>
              <a:t>Événement accepté</a:t>
            </a:r>
          </a:p>
          <a:p>
            <a:pPr marL="342900" indent="-342900">
              <a:spcBef>
                <a:spcPct val="20000"/>
              </a:spcBef>
              <a:buSzPct val="120000"/>
              <a:buFont typeface="+mj-lt"/>
              <a:buAutoNum type="arabicPeriod"/>
            </a:pPr>
            <a:r>
              <a:rPr lang="fr-FR" altLang="fr-FR" kern="0" dirty="0">
                <a:solidFill>
                  <a:schemeClr val="bg1"/>
                </a:solidFill>
                <a:latin typeface="Raleway" pitchFamily="2" charset="77"/>
              </a:rPr>
              <a:t>utilisation déterminée</a:t>
            </a:r>
          </a:p>
          <a:p>
            <a:pPr marL="342900" indent="-342900">
              <a:spcBef>
                <a:spcPct val="20000"/>
              </a:spcBef>
              <a:buSzPct val="120000"/>
              <a:buFont typeface="+mj-lt"/>
              <a:buAutoNum type="arabicPeriod"/>
            </a:pPr>
            <a:r>
              <a:rPr lang="fr-FR" altLang="fr-FR" kern="0" dirty="0">
                <a:solidFill>
                  <a:schemeClr val="bg1"/>
                </a:solidFill>
                <a:latin typeface="Raleway" pitchFamily="2" charset="77"/>
              </a:rPr>
              <a:t>Être d’un montant conforme aux usages</a:t>
            </a:r>
            <a:endParaRPr lang="fr-FR" sz="4400" dirty="0">
              <a:solidFill>
                <a:schemeClr val="bg1"/>
              </a:solidFill>
              <a:latin typeface="Chalkduster" panose="03050602040202020205" pitchFamily="66" charset="77"/>
            </a:endParaRPr>
          </a:p>
        </p:txBody>
      </p:sp>
      <p:sp>
        <p:nvSpPr>
          <p:cNvPr id="2" name="Rectangle 1">
            <a:extLst>
              <a:ext uri="{FF2B5EF4-FFF2-40B4-BE49-F238E27FC236}">
                <a16:creationId xmlns:a16="http://schemas.microsoft.com/office/drawing/2014/main" id="{DB907F14-BB96-8748-82CD-67FCA79CC9E1}"/>
              </a:ext>
            </a:extLst>
          </p:cNvPr>
          <p:cNvSpPr/>
          <p:nvPr/>
        </p:nvSpPr>
        <p:spPr>
          <a:xfrm>
            <a:off x="2214415" y="267087"/>
            <a:ext cx="7776488" cy="461665"/>
          </a:xfrm>
          <a:prstGeom prst="rect">
            <a:avLst/>
          </a:prstGeom>
        </p:spPr>
        <p:txBody>
          <a:bodyPr wrap="none">
            <a:spAutoFit/>
          </a:bodyPr>
          <a:lstStyle/>
          <a:p>
            <a:r>
              <a:rPr lang="fr-FR" altLang="fr-FR" sz="2400" dirty="0">
                <a:solidFill>
                  <a:schemeClr val="accent2"/>
                </a:solidFill>
                <a:latin typeface="League Spartan" pitchFamily="2" charset="77"/>
              </a:rPr>
              <a:t>Focus sur les bons d’achat et cadeaux en nature</a:t>
            </a:r>
            <a:endParaRPr lang="fr-FR" sz="2400" dirty="0">
              <a:solidFill>
                <a:schemeClr val="accent2"/>
              </a:solidFill>
              <a:latin typeface="League Spartan" pitchFamily="2" charset="77"/>
            </a:endParaRPr>
          </a:p>
        </p:txBody>
      </p:sp>
    </p:spTree>
    <p:extLst>
      <p:ext uri="{BB962C8B-B14F-4D97-AF65-F5344CB8AC3E}">
        <p14:creationId xmlns:p14="http://schemas.microsoft.com/office/powerpoint/2010/main" val="378191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8"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p:tgtEl>
                                          <p:spTgt spid="6"/>
                                        </p:tgtEl>
                                        <p:attrNameLst>
                                          <p:attrName>ppt_x</p:attrName>
                                        </p:attrNameLst>
                                      </p:cBhvr>
                                      <p:tavLst>
                                        <p:tav tm="0">
                                          <p:val>
                                            <p:strVal val="#ppt_x-#ppt_w*1.125000"/>
                                          </p:val>
                                        </p:tav>
                                        <p:tav tm="100000">
                                          <p:val>
                                            <p:strVal val="#ppt_x"/>
                                          </p:val>
                                        </p:tav>
                                      </p:tavLst>
                                    </p:anim>
                                    <p:animEffect transition="in" filter="wipe(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p:tgtEl>
                                          <p:spTgt spid="7"/>
                                        </p:tgtEl>
                                        <p:attrNameLst>
                                          <p:attrName>ppt_x</p:attrName>
                                        </p:attrNameLst>
                                      </p:cBhvr>
                                      <p:tavLst>
                                        <p:tav tm="0">
                                          <p:val>
                                            <p:strVal val="#ppt_x-#ppt_w*1.125000"/>
                                          </p:val>
                                        </p:tav>
                                        <p:tav tm="100000">
                                          <p:val>
                                            <p:strVal val="#ppt_x"/>
                                          </p:val>
                                        </p:tav>
                                      </p:tavLst>
                                    </p:anim>
                                    <p:animEffect transition="in" filter="wipe(righ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8"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p:tgtEl>
                                          <p:spTgt spid="12"/>
                                        </p:tgtEl>
                                        <p:attrNameLst>
                                          <p:attrName>ppt_x</p:attrName>
                                        </p:attrNameLst>
                                      </p:cBhvr>
                                      <p:tavLst>
                                        <p:tav tm="0">
                                          <p:val>
                                            <p:strVal val="#ppt_x-#ppt_w*1.125000"/>
                                          </p:val>
                                        </p:tav>
                                        <p:tav tm="100000">
                                          <p:val>
                                            <p:strVal val="#ppt_x"/>
                                          </p:val>
                                        </p:tav>
                                      </p:tavLst>
                                    </p:anim>
                                    <p:animEffect transition="in" filter="wipe(right)">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p:tgtEl>
                                          <p:spTgt spid="13"/>
                                        </p:tgtEl>
                                        <p:attrNameLst>
                                          <p:attrName>ppt_x</p:attrName>
                                        </p:attrNameLst>
                                      </p:cBhvr>
                                      <p:tavLst>
                                        <p:tav tm="0">
                                          <p:val>
                                            <p:strVal val="#ppt_x-#ppt_w*1.125000"/>
                                          </p:val>
                                        </p:tav>
                                        <p:tav tm="100000">
                                          <p:val>
                                            <p:strVal val="#ppt_x"/>
                                          </p:val>
                                        </p:tav>
                                      </p:tavLst>
                                    </p:anim>
                                    <p:animEffect transition="in" filter="wipe(righ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cxnSp>
        <p:nvCxnSpPr>
          <p:cNvPr id="4" name="Connecteur droit 3">
            <a:extLst>
              <a:ext uri="{FF2B5EF4-FFF2-40B4-BE49-F238E27FC236}">
                <a16:creationId xmlns:a16="http://schemas.microsoft.com/office/drawing/2014/main" id="{95F09582-381E-CF47-AD94-79D72D80DC60}"/>
              </a:ext>
            </a:extLst>
          </p:cNvPr>
          <p:cNvCxnSpPr>
            <a:cxnSpLocks/>
            <a:stCxn id="29" idx="6"/>
            <a:endCxn id="19" idx="2"/>
          </p:cNvCxnSpPr>
          <p:nvPr/>
        </p:nvCxnSpPr>
        <p:spPr>
          <a:xfrm flipV="1">
            <a:off x="6905767" y="3884092"/>
            <a:ext cx="870305" cy="16152"/>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A4593208-065D-234B-BC67-D8F453D360FD}"/>
              </a:ext>
            </a:extLst>
          </p:cNvPr>
          <p:cNvCxnSpPr>
            <a:cxnSpLocks/>
            <a:stCxn id="29" idx="0"/>
            <a:endCxn id="13" idx="4"/>
          </p:cNvCxnSpPr>
          <p:nvPr/>
        </p:nvCxnSpPr>
        <p:spPr>
          <a:xfrm flipV="1">
            <a:off x="5724591" y="1716008"/>
            <a:ext cx="371409" cy="147063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777BDC52-5172-6541-B141-3F3D55E0ACB4}"/>
              </a:ext>
            </a:extLst>
          </p:cNvPr>
          <p:cNvCxnSpPr>
            <a:cxnSpLocks/>
            <a:stCxn id="29" idx="5"/>
            <a:endCxn id="18" idx="1"/>
          </p:cNvCxnSpPr>
          <p:nvPr/>
        </p:nvCxnSpPr>
        <p:spPr>
          <a:xfrm>
            <a:off x="6559809" y="4404837"/>
            <a:ext cx="1589410" cy="686983"/>
          </a:xfrm>
          <a:prstGeom prst="line">
            <a:avLst/>
          </a:prstGeom>
          <a:ln>
            <a:solidFill>
              <a:srgbClr val="B3BE1E"/>
            </a:solidFill>
          </a:ln>
        </p:spPr>
        <p:style>
          <a:lnRef idx="1">
            <a:schemeClr val="accent1"/>
          </a:lnRef>
          <a:fillRef idx="0">
            <a:schemeClr val="accent1"/>
          </a:fillRef>
          <a:effectRef idx="0">
            <a:schemeClr val="accent1"/>
          </a:effectRef>
          <a:fontRef idx="minor">
            <a:schemeClr val="tx1"/>
          </a:fontRef>
        </p:style>
      </p:cxnSp>
      <p:cxnSp>
        <p:nvCxnSpPr>
          <p:cNvPr id="10" name="Connecteur droit 9">
            <a:extLst>
              <a:ext uri="{FF2B5EF4-FFF2-40B4-BE49-F238E27FC236}">
                <a16:creationId xmlns:a16="http://schemas.microsoft.com/office/drawing/2014/main" id="{86CCED40-E65C-E742-A3E9-8F2F996C21B2}"/>
              </a:ext>
            </a:extLst>
          </p:cNvPr>
          <p:cNvCxnSpPr>
            <a:cxnSpLocks/>
            <a:stCxn id="29" idx="7"/>
          </p:cNvCxnSpPr>
          <p:nvPr/>
        </p:nvCxnSpPr>
        <p:spPr>
          <a:xfrm flipV="1">
            <a:off x="6559809" y="2405936"/>
            <a:ext cx="526710" cy="98971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BF5568C2-AEF2-4240-911A-77AB9104AFF3}"/>
              </a:ext>
            </a:extLst>
          </p:cNvPr>
          <p:cNvCxnSpPr>
            <a:cxnSpLocks/>
            <a:stCxn id="29" idx="1"/>
            <a:endCxn id="15" idx="5"/>
          </p:cNvCxnSpPr>
          <p:nvPr/>
        </p:nvCxnSpPr>
        <p:spPr>
          <a:xfrm flipH="1" flipV="1">
            <a:off x="3388428" y="2498198"/>
            <a:ext cx="1500945" cy="897452"/>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Ellipse 12">
            <a:extLst>
              <a:ext uri="{FF2B5EF4-FFF2-40B4-BE49-F238E27FC236}">
                <a16:creationId xmlns:a16="http://schemas.microsoft.com/office/drawing/2014/main" id="{061DDA85-F51F-7748-ADE3-089BB5752971}"/>
              </a:ext>
            </a:extLst>
          </p:cNvPr>
          <p:cNvSpPr/>
          <p:nvPr/>
        </p:nvSpPr>
        <p:spPr>
          <a:xfrm>
            <a:off x="4787882" y="860044"/>
            <a:ext cx="2616236" cy="855964"/>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accent2"/>
                </a:solidFill>
                <a:latin typeface="Chalkduster" panose="03050602040202020205" pitchFamily="66" charset="77"/>
              </a:rPr>
              <a:t>Naissance,</a:t>
            </a:r>
          </a:p>
          <a:p>
            <a:pPr algn="ctr"/>
            <a:r>
              <a:rPr lang="fr-FR" dirty="0">
                <a:solidFill>
                  <a:schemeClr val="accent2"/>
                </a:solidFill>
                <a:latin typeface="Chalkduster" panose="03050602040202020205" pitchFamily="66" charset="77"/>
              </a:rPr>
              <a:t>Adoption</a:t>
            </a:r>
            <a:endParaRPr lang="fr-FR" dirty="0"/>
          </a:p>
        </p:txBody>
      </p:sp>
      <p:sp>
        <p:nvSpPr>
          <p:cNvPr id="14" name="Ellipse 13">
            <a:extLst>
              <a:ext uri="{FF2B5EF4-FFF2-40B4-BE49-F238E27FC236}">
                <a16:creationId xmlns:a16="http://schemas.microsoft.com/office/drawing/2014/main" id="{907DF83B-A4FB-D542-B823-18A265372FEB}"/>
              </a:ext>
            </a:extLst>
          </p:cNvPr>
          <p:cNvSpPr/>
          <p:nvPr/>
        </p:nvSpPr>
        <p:spPr>
          <a:xfrm>
            <a:off x="6659240" y="1978056"/>
            <a:ext cx="2512056" cy="855964"/>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accent3"/>
                </a:solidFill>
                <a:latin typeface="Chalkduster" panose="03050602040202020205" pitchFamily="66" charset="77"/>
              </a:rPr>
              <a:t>Mariage,</a:t>
            </a:r>
          </a:p>
          <a:p>
            <a:pPr algn="ctr"/>
            <a:r>
              <a:rPr lang="fr-FR" dirty="0">
                <a:solidFill>
                  <a:schemeClr val="accent3"/>
                </a:solidFill>
                <a:latin typeface="Chalkduster" panose="03050602040202020205" pitchFamily="66" charset="77"/>
              </a:rPr>
              <a:t>pacs</a:t>
            </a:r>
          </a:p>
        </p:txBody>
      </p:sp>
      <p:sp>
        <p:nvSpPr>
          <p:cNvPr id="15" name="Ellipse 14">
            <a:extLst>
              <a:ext uri="{FF2B5EF4-FFF2-40B4-BE49-F238E27FC236}">
                <a16:creationId xmlns:a16="http://schemas.microsoft.com/office/drawing/2014/main" id="{54DCBCC3-6072-4145-BE93-5357D95BE034}"/>
              </a:ext>
            </a:extLst>
          </p:cNvPr>
          <p:cNvSpPr/>
          <p:nvPr/>
        </p:nvSpPr>
        <p:spPr>
          <a:xfrm>
            <a:off x="1323850" y="1220419"/>
            <a:ext cx="2418803" cy="1497011"/>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accent4"/>
                </a:solidFill>
                <a:latin typeface="Chalkduster" panose="03050602040202020205" pitchFamily="66" charset="77"/>
              </a:rPr>
              <a:t>Rentrée scolaire</a:t>
            </a:r>
          </a:p>
        </p:txBody>
      </p:sp>
      <p:grpSp>
        <p:nvGrpSpPr>
          <p:cNvPr id="55" name="Groupe 54">
            <a:extLst>
              <a:ext uri="{FF2B5EF4-FFF2-40B4-BE49-F238E27FC236}">
                <a16:creationId xmlns:a16="http://schemas.microsoft.com/office/drawing/2014/main" id="{6F8EDA22-3DD6-DA42-BF75-9BD25A680531}"/>
              </a:ext>
            </a:extLst>
          </p:cNvPr>
          <p:cNvGrpSpPr/>
          <p:nvPr/>
        </p:nvGrpSpPr>
        <p:grpSpPr>
          <a:xfrm>
            <a:off x="0" y="3673556"/>
            <a:ext cx="4889373" cy="1628942"/>
            <a:chOff x="0" y="3673556"/>
            <a:chExt cx="4889373" cy="1628942"/>
          </a:xfrm>
        </p:grpSpPr>
        <p:cxnSp>
          <p:nvCxnSpPr>
            <p:cNvPr id="11" name="Connecteur droit 10">
              <a:extLst>
                <a:ext uri="{FF2B5EF4-FFF2-40B4-BE49-F238E27FC236}">
                  <a16:creationId xmlns:a16="http://schemas.microsoft.com/office/drawing/2014/main" id="{539BF559-8D3D-7A4F-B422-F870903EA214}"/>
                </a:ext>
              </a:extLst>
            </p:cNvPr>
            <p:cNvCxnSpPr>
              <a:cxnSpLocks/>
              <a:stCxn id="29" idx="3"/>
              <a:endCxn id="16" idx="6"/>
            </p:cNvCxnSpPr>
            <p:nvPr/>
          </p:nvCxnSpPr>
          <p:spPr>
            <a:xfrm flipH="1">
              <a:off x="3688924" y="4404837"/>
              <a:ext cx="1200449" cy="8319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Ellipse 15">
              <a:extLst>
                <a:ext uri="{FF2B5EF4-FFF2-40B4-BE49-F238E27FC236}">
                  <a16:creationId xmlns:a16="http://schemas.microsoft.com/office/drawing/2014/main" id="{F928EADA-5C6A-EC4C-878C-F5FC96832C44}"/>
                </a:ext>
              </a:extLst>
            </p:cNvPr>
            <p:cNvSpPr/>
            <p:nvPr/>
          </p:nvSpPr>
          <p:spPr>
            <a:xfrm>
              <a:off x="0" y="3673556"/>
              <a:ext cx="3688924" cy="1628942"/>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accent2"/>
                  </a:solidFill>
                  <a:latin typeface="Chalkduster" panose="03050602040202020205" pitchFamily="66" charset="77"/>
                </a:rPr>
                <a:t>NOËL </a:t>
              </a:r>
            </a:p>
            <a:p>
              <a:pPr algn="ctr"/>
              <a:r>
                <a:rPr lang="fr-FR" dirty="0">
                  <a:solidFill>
                    <a:schemeClr val="accent2"/>
                  </a:solidFill>
                  <a:latin typeface="Chalkduster" panose="03050602040202020205" pitchFamily="66" charset="77"/>
                </a:rPr>
                <a:t>Pour les salariés,</a:t>
              </a:r>
            </a:p>
            <a:p>
              <a:pPr algn="ctr"/>
              <a:r>
                <a:rPr lang="fr-FR" dirty="0">
                  <a:solidFill>
                    <a:schemeClr val="accent2"/>
                  </a:solidFill>
                  <a:latin typeface="Chalkduster" panose="03050602040202020205" pitchFamily="66" charset="77"/>
                </a:rPr>
                <a:t>Pour les enfants </a:t>
              </a:r>
            </a:p>
            <a:p>
              <a:pPr algn="ctr"/>
              <a:r>
                <a:rPr lang="fr-FR" sz="1200" dirty="0">
                  <a:solidFill>
                    <a:schemeClr val="accent2"/>
                  </a:solidFill>
                </a:rPr>
                <a:t>                          &lt;</a:t>
              </a:r>
              <a:r>
                <a:rPr lang="fr-FR" sz="1200" dirty="0">
                  <a:solidFill>
                    <a:schemeClr val="accent2"/>
                  </a:solidFill>
                  <a:latin typeface="Chalkduster" panose="03050602040202020205" pitchFamily="66" charset="77"/>
                </a:rPr>
                <a:t> 16 ans</a:t>
              </a:r>
              <a:endParaRPr lang="fr-FR" sz="1200" dirty="0"/>
            </a:p>
          </p:txBody>
        </p:sp>
      </p:grpSp>
      <p:sp>
        <p:nvSpPr>
          <p:cNvPr id="18" name="Ellipse 17">
            <a:extLst>
              <a:ext uri="{FF2B5EF4-FFF2-40B4-BE49-F238E27FC236}">
                <a16:creationId xmlns:a16="http://schemas.microsoft.com/office/drawing/2014/main" id="{C94B2B8E-B769-964E-BBBF-B6B7FF3B8DFE}"/>
              </a:ext>
            </a:extLst>
          </p:cNvPr>
          <p:cNvSpPr/>
          <p:nvPr/>
        </p:nvSpPr>
        <p:spPr>
          <a:xfrm>
            <a:off x="7650719" y="4966467"/>
            <a:ext cx="3403968" cy="855964"/>
          </a:xfrm>
          <a:prstGeom prst="ellipse">
            <a:avLst/>
          </a:prstGeom>
          <a:solidFill>
            <a:schemeClr val="bg1"/>
          </a:solidFill>
          <a:ln>
            <a:solidFill>
              <a:srgbClr val="B3B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rgbClr val="B3BE1E"/>
                </a:solidFill>
                <a:latin typeface="Chalkduster" panose="03050602040202020205" pitchFamily="66" charset="77"/>
              </a:rPr>
              <a:t>Fête des mères, fête des pères</a:t>
            </a:r>
          </a:p>
        </p:txBody>
      </p:sp>
      <p:sp>
        <p:nvSpPr>
          <p:cNvPr id="19" name="Ellipse 18">
            <a:extLst>
              <a:ext uri="{FF2B5EF4-FFF2-40B4-BE49-F238E27FC236}">
                <a16:creationId xmlns:a16="http://schemas.microsoft.com/office/drawing/2014/main" id="{D087D186-CF60-4E43-B8B4-DAA19A10B313}"/>
              </a:ext>
            </a:extLst>
          </p:cNvPr>
          <p:cNvSpPr/>
          <p:nvPr/>
        </p:nvSpPr>
        <p:spPr>
          <a:xfrm>
            <a:off x="7776072" y="3456110"/>
            <a:ext cx="2512056" cy="855964"/>
          </a:xfrm>
          <a:prstGeom prst="ellipse">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accent4"/>
                </a:solidFill>
                <a:latin typeface="Chalkduster" panose="03050602040202020205" pitchFamily="66" charset="77"/>
              </a:rPr>
              <a:t>Départ à la retraite</a:t>
            </a:r>
          </a:p>
        </p:txBody>
      </p:sp>
      <p:sp>
        <p:nvSpPr>
          <p:cNvPr id="29" name="Ellipse 28">
            <a:extLst>
              <a:ext uri="{FF2B5EF4-FFF2-40B4-BE49-F238E27FC236}">
                <a16:creationId xmlns:a16="http://schemas.microsoft.com/office/drawing/2014/main" id="{06A39B82-74BF-F247-8255-E84ECD155589}"/>
              </a:ext>
            </a:extLst>
          </p:cNvPr>
          <p:cNvSpPr/>
          <p:nvPr/>
        </p:nvSpPr>
        <p:spPr>
          <a:xfrm>
            <a:off x="4543415" y="3186640"/>
            <a:ext cx="2362352" cy="1427207"/>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latin typeface="League Spartan" pitchFamily="2" charset="77"/>
              </a:rPr>
              <a:t>Les </a:t>
            </a:r>
            <a:r>
              <a:rPr lang="fr-FR" sz="1600" b="1" dirty="0">
                <a:latin typeface="League Spartan" pitchFamily="2" charset="77"/>
              </a:rPr>
              <a:t>événements</a:t>
            </a:r>
            <a:r>
              <a:rPr lang="fr-FR" sz="1600" dirty="0">
                <a:latin typeface="League Spartan" pitchFamily="2" charset="77"/>
              </a:rPr>
              <a:t> acceptés</a:t>
            </a:r>
          </a:p>
        </p:txBody>
      </p:sp>
      <p:cxnSp>
        <p:nvCxnSpPr>
          <p:cNvPr id="57" name="Connecteur droit 56">
            <a:extLst>
              <a:ext uri="{FF2B5EF4-FFF2-40B4-BE49-F238E27FC236}">
                <a16:creationId xmlns:a16="http://schemas.microsoft.com/office/drawing/2014/main" id="{348283EE-E54E-324D-9EFC-CDB5FF4ED589}"/>
              </a:ext>
            </a:extLst>
          </p:cNvPr>
          <p:cNvCxnSpPr>
            <a:cxnSpLocks/>
            <a:stCxn id="29" idx="4"/>
            <a:endCxn id="58" idx="0"/>
          </p:cNvCxnSpPr>
          <p:nvPr/>
        </p:nvCxnSpPr>
        <p:spPr>
          <a:xfrm flipH="1">
            <a:off x="5615052" y="4613847"/>
            <a:ext cx="109539" cy="95612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8" name="Ellipse 57">
            <a:extLst>
              <a:ext uri="{FF2B5EF4-FFF2-40B4-BE49-F238E27FC236}">
                <a16:creationId xmlns:a16="http://schemas.microsoft.com/office/drawing/2014/main" id="{0EB93A35-0566-6A47-856B-3E9B04BEAC5E}"/>
              </a:ext>
            </a:extLst>
          </p:cNvPr>
          <p:cNvSpPr/>
          <p:nvPr/>
        </p:nvSpPr>
        <p:spPr>
          <a:xfrm>
            <a:off x="3825986" y="5569973"/>
            <a:ext cx="3578132" cy="991949"/>
          </a:xfrm>
          <a:prstGeom prst="ellipse">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latin typeface="Chalkduster" panose="03050602040202020205" pitchFamily="66" charset="77"/>
              </a:rPr>
              <a:t>Sainte Catherine</a:t>
            </a:r>
          </a:p>
          <a:p>
            <a:pPr algn="ctr"/>
            <a:r>
              <a:rPr lang="fr-FR" dirty="0">
                <a:solidFill>
                  <a:schemeClr val="tx2"/>
                </a:solidFill>
                <a:latin typeface="Chalkduster" panose="03050602040202020205" pitchFamily="66" charset="77"/>
              </a:rPr>
              <a:t>Saint Nicolas</a:t>
            </a:r>
          </a:p>
        </p:txBody>
      </p:sp>
    </p:spTree>
    <p:extLst>
      <p:ext uri="{BB962C8B-B14F-4D97-AF65-F5344CB8AC3E}">
        <p14:creationId xmlns:p14="http://schemas.microsoft.com/office/powerpoint/2010/main" val="165745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8" grpId="0" animBg="1"/>
      <p:bldP spid="19" grpId="0" animBg="1"/>
      <p:bldP spid="5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B6EDF33F-0935-D54D-8930-ED55735CBCCC}"/>
              </a:ext>
            </a:extLst>
          </p:cNvPr>
          <p:cNvSpPr/>
          <p:nvPr/>
        </p:nvSpPr>
        <p:spPr>
          <a:xfrm>
            <a:off x="1674126" y="703827"/>
            <a:ext cx="8843748" cy="954107"/>
          </a:xfrm>
          <a:prstGeom prst="rect">
            <a:avLst/>
          </a:prstGeom>
        </p:spPr>
        <p:txBody>
          <a:bodyPr wrap="square">
            <a:spAutoFit/>
          </a:bodyPr>
          <a:lstStyle/>
          <a:p>
            <a:pPr algn="ctr"/>
            <a:r>
              <a:rPr lang="fr-FR" sz="2800" b="1" dirty="0">
                <a:solidFill>
                  <a:srgbClr val="005AA1"/>
                </a:solidFill>
                <a:latin typeface="League Spartan" pitchFamily="2" charset="77"/>
              </a:rPr>
              <a:t>Doublement du plafond pour l’exonération</a:t>
            </a:r>
          </a:p>
          <a:p>
            <a:pPr algn="ctr"/>
            <a:r>
              <a:rPr lang="fr-FR" sz="2800" b="1" dirty="0">
                <a:solidFill>
                  <a:schemeClr val="accent1"/>
                </a:solidFill>
                <a:latin typeface="Chalkduster" panose="03050602040202020205" pitchFamily="66" charset="77"/>
              </a:rPr>
              <a:t>appliquée aux chèques-cadeaux en 2020</a:t>
            </a:r>
            <a:endParaRPr lang="fr-FR" sz="2800" dirty="0">
              <a:solidFill>
                <a:schemeClr val="accent1"/>
              </a:solidFill>
              <a:latin typeface="Chalkduster" panose="03050602040202020205" pitchFamily="66" charset="77"/>
            </a:endParaRPr>
          </a:p>
        </p:txBody>
      </p:sp>
      <p:sp>
        <p:nvSpPr>
          <p:cNvPr id="3" name="Rectangle 2">
            <a:extLst>
              <a:ext uri="{FF2B5EF4-FFF2-40B4-BE49-F238E27FC236}">
                <a16:creationId xmlns:a16="http://schemas.microsoft.com/office/drawing/2014/main" id="{97086896-2A26-2546-BA04-4BBB58F71721}"/>
              </a:ext>
            </a:extLst>
          </p:cNvPr>
          <p:cNvSpPr/>
          <p:nvPr/>
        </p:nvSpPr>
        <p:spPr>
          <a:xfrm rot="21172198">
            <a:off x="1733266" y="3398292"/>
            <a:ext cx="7670041" cy="954107"/>
          </a:xfrm>
          <a:prstGeom prst="rect">
            <a:avLst/>
          </a:prstGeom>
        </p:spPr>
        <p:txBody>
          <a:bodyPr wrap="square">
            <a:spAutoFit/>
          </a:bodyPr>
          <a:lstStyle/>
          <a:p>
            <a:r>
              <a:rPr lang="fr-FR" sz="2800" dirty="0">
                <a:solidFill>
                  <a:schemeClr val="accent2"/>
                </a:solidFill>
                <a:latin typeface="Gunny Rewritten" panose="03080400000000000000" pitchFamily="66" charset="-128"/>
                <a:ea typeface="Gunny Rewritten" panose="03080400000000000000" pitchFamily="66" charset="-128"/>
              </a:rPr>
              <a:t>Cette mesure exceptionnelle est liée à la pandémie de Covid-19. Il n’est pour l’instant pas envisagé sa reconduction en 2021..</a:t>
            </a:r>
          </a:p>
        </p:txBody>
      </p:sp>
    </p:spTree>
    <p:extLst>
      <p:ext uri="{BB962C8B-B14F-4D97-AF65-F5344CB8AC3E}">
        <p14:creationId xmlns:p14="http://schemas.microsoft.com/office/powerpoint/2010/main" val="2539419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down)">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3A40A2-322C-9B4E-B05E-263061636D2D}"/>
              </a:ext>
            </a:extLst>
          </p:cNvPr>
          <p:cNvSpPr/>
          <p:nvPr/>
        </p:nvSpPr>
        <p:spPr>
          <a:xfrm>
            <a:off x="3158337" y="318254"/>
            <a:ext cx="6131807" cy="369332"/>
          </a:xfrm>
          <a:prstGeom prst="rect">
            <a:avLst/>
          </a:prstGeom>
        </p:spPr>
        <p:txBody>
          <a:bodyPr wrap="none">
            <a:spAutoFit/>
          </a:bodyPr>
          <a:lstStyle/>
          <a:p>
            <a:r>
              <a:rPr lang="fr-FR" altLang="fr-FR" dirty="0">
                <a:solidFill>
                  <a:schemeClr val="tx2"/>
                </a:solidFill>
                <a:latin typeface="League Spartan" pitchFamily="2" charset="77"/>
              </a:rPr>
              <a:t>Focus sur les </a:t>
            </a:r>
            <a:r>
              <a:rPr lang="fr-FR" dirty="0">
                <a:solidFill>
                  <a:schemeClr val="tx2"/>
                </a:solidFill>
                <a:latin typeface="League Spartan" pitchFamily="2" charset="77"/>
              </a:rPr>
              <a:t>chèque vacances, les chèques culture</a:t>
            </a:r>
          </a:p>
        </p:txBody>
      </p:sp>
      <p:sp>
        <p:nvSpPr>
          <p:cNvPr id="6" name="Rectangle : coins arrondis 5">
            <a:extLst>
              <a:ext uri="{FF2B5EF4-FFF2-40B4-BE49-F238E27FC236}">
                <a16:creationId xmlns:a16="http://schemas.microsoft.com/office/drawing/2014/main" id="{3EA4CC7D-B7DF-2C49-B7AD-669744A7722D}"/>
              </a:ext>
            </a:extLst>
          </p:cNvPr>
          <p:cNvSpPr/>
          <p:nvPr/>
        </p:nvSpPr>
        <p:spPr>
          <a:xfrm>
            <a:off x="685800" y="1438207"/>
            <a:ext cx="5106805" cy="4812783"/>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buSzPct val="120000"/>
            </a:pPr>
            <a:r>
              <a:rPr lang="fr-FR" sz="3200" dirty="0">
                <a:solidFill>
                  <a:schemeClr val="accent1"/>
                </a:solidFill>
                <a:latin typeface="Chalkduster" panose="03050602040202020205" pitchFamily="66" charset="77"/>
              </a:rPr>
              <a:t>Chèques vacances</a:t>
            </a:r>
          </a:p>
          <a:p>
            <a:pPr marL="0" lvl="1" algn="just">
              <a:buSzPct val="120000"/>
            </a:pPr>
            <a:endParaRPr lang="fr-FR" sz="1400" dirty="0">
              <a:solidFill>
                <a:schemeClr val="tx2"/>
              </a:solidFill>
              <a:latin typeface="Raleway" pitchFamily="2" charset="77"/>
            </a:endParaRPr>
          </a:p>
          <a:p>
            <a:pPr marL="0" lvl="1" algn="just">
              <a:buSzPct val="120000"/>
            </a:pPr>
            <a:r>
              <a:rPr lang="fr-FR" sz="1400" dirty="0">
                <a:solidFill>
                  <a:schemeClr val="accent3"/>
                </a:solidFill>
                <a:latin typeface="Raleway" pitchFamily="2" charset="77"/>
              </a:rPr>
              <a:t>L’Urssaf prévoit une exonération sans plafonnement si :</a:t>
            </a:r>
          </a:p>
          <a:p>
            <a:pPr marL="685765" lvl="2" indent="-316507" algn="just">
              <a:buSzPct val="120000"/>
              <a:buFont typeface="Arial" panose="020B0604020202020204" pitchFamily="34" charset="0"/>
              <a:buChar char="•"/>
            </a:pPr>
            <a:r>
              <a:rPr lang="fr-FR" sz="1400" dirty="0">
                <a:solidFill>
                  <a:schemeClr val="accent3"/>
                </a:solidFill>
                <a:latin typeface="Raleway" pitchFamily="2" charset="77"/>
              </a:rPr>
              <a:t>le CSE les gère seul (sans l’employeur) </a:t>
            </a:r>
          </a:p>
          <a:p>
            <a:pPr marL="685765" lvl="2" indent="-316507" algn="just">
              <a:buSzPct val="120000"/>
              <a:buFont typeface="Arial" panose="020B0604020202020204" pitchFamily="34" charset="0"/>
              <a:buChar char="•"/>
            </a:pPr>
            <a:r>
              <a:rPr lang="fr-FR" sz="1400" dirty="0">
                <a:solidFill>
                  <a:schemeClr val="accent3"/>
                </a:solidFill>
                <a:latin typeface="Raleway" pitchFamily="2" charset="77"/>
              </a:rPr>
              <a:t>ils sont attribués « selon des critères » (impossibilité de prévoir un montant uniforme pour l’ensemble des salariés). Le CSE est tenu de fixer des critères d’attribution; c’est-à-dire que les salariés puissent bénéficier de chèques vacances, mais pour une valeur différente. </a:t>
            </a:r>
          </a:p>
          <a:p>
            <a:pPr marL="0" lvl="1" algn="just">
              <a:buSzPct val="120000"/>
            </a:pPr>
            <a:endParaRPr lang="fr-FR" sz="1400" i="1" dirty="0">
              <a:solidFill>
                <a:schemeClr val="accent3"/>
              </a:solidFill>
              <a:latin typeface="Raleway" pitchFamily="2" charset="77"/>
            </a:endParaRPr>
          </a:p>
          <a:p>
            <a:pPr marL="0" lvl="1" algn="just">
              <a:buSzPct val="120000"/>
            </a:pPr>
            <a:r>
              <a:rPr lang="fr-FR" b="1" dirty="0">
                <a:solidFill>
                  <a:schemeClr val="accent2"/>
                </a:solidFill>
                <a:latin typeface="Gunny Rewritten" panose="03080400000000000000" pitchFamily="66" charset="-128"/>
                <a:ea typeface="Gunny Rewritten" panose="03080400000000000000" pitchFamily="66" charset="-128"/>
              </a:rPr>
              <a:t>ATTENTION</a:t>
            </a:r>
            <a:r>
              <a:rPr lang="fr-FR" dirty="0">
                <a:solidFill>
                  <a:schemeClr val="accent2"/>
                </a:solidFill>
                <a:latin typeface="Gunny Rewritten" panose="03080400000000000000" pitchFamily="66" charset="-128"/>
                <a:ea typeface="Gunny Rewritten" panose="03080400000000000000" pitchFamily="66" charset="-128"/>
              </a:rPr>
              <a:t> : si l’aide aux vacances est attribuée par le CSE, sous forme de participation aux chèques-vacances acquis par l’employeur, la participation du CSE est considérée comme un complément de rémunération et les cotisations et contributions sociales sont dues !</a:t>
            </a:r>
          </a:p>
        </p:txBody>
      </p:sp>
      <p:sp>
        <p:nvSpPr>
          <p:cNvPr id="7" name="Rectangle : coins arrondis 6">
            <a:extLst>
              <a:ext uri="{FF2B5EF4-FFF2-40B4-BE49-F238E27FC236}">
                <a16:creationId xmlns:a16="http://schemas.microsoft.com/office/drawing/2014/main" id="{78DAC796-2A58-EA41-849F-60BEBD54CCB4}"/>
              </a:ext>
            </a:extLst>
          </p:cNvPr>
          <p:cNvSpPr/>
          <p:nvPr/>
        </p:nvSpPr>
        <p:spPr>
          <a:xfrm>
            <a:off x="6399397" y="1438207"/>
            <a:ext cx="5106805" cy="4812783"/>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buSzPct val="120000"/>
            </a:pPr>
            <a:r>
              <a:rPr lang="fr-FR" sz="3200" dirty="0">
                <a:solidFill>
                  <a:schemeClr val="accent1"/>
                </a:solidFill>
                <a:latin typeface="Chalkduster" panose="03050602040202020205" pitchFamily="66" charset="77"/>
              </a:rPr>
              <a:t>Chèques culture </a:t>
            </a:r>
            <a:r>
              <a:rPr lang="fr-FR" sz="2800" i="1" dirty="0">
                <a:solidFill>
                  <a:schemeClr val="accent1"/>
                </a:solidFill>
                <a:latin typeface="Chalkduster" panose="03050602040202020205" pitchFamily="66" charset="77"/>
              </a:rPr>
              <a:t>(disque/lire)</a:t>
            </a:r>
          </a:p>
          <a:p>
            <a:pPr marL="0" lvl="1" algn="ctr">
              <a:buSzPct val="120000"/>
            </a:pPr>
            <a:endParaRPr lang="fr-FR" sz="3200" dirty="0">
              <a:solidFill>
                <a:schemeClr val="accent1"/>
              </a:solidFill>
              <a:latin typeface="Chalkduster" panose="03050602040202020205" pitchFamily="66" charset="77"/>
            </a:endParaRPr>
          </a:p>
          <a:p>
            <a:pPr marL="0" lvl="1" algn="just">
              <a:buSzPct val="120000"/>
            </a:pPr>
            <a:r>
              <a:rPr lang="fr-FR" sz="1400" dirty="0">
                <a:solidFill>
                  <a:schemeClr val="accent3"/>
                </a:solidFill>
                <a:latin typeface="Raleway" pitchFamily="2" charset="77"/>
              </a:rPr>
              <a:t>L’Urssaf prévoit une exonération sans plafonnement. Aucun justificatif relatif à l’utilisation des chèques par les bénéficiaires n’est exigé.</a:t>
            </a: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a:p>
            <a:pPr marL="0" lvl="1" algn="just">
              <a:buSzPct val="120000"/>
            </a:pPr>
            <a:endParaRPr lang="fr-FR" sz="1400" dirty="0">
              <a:solidFill>
                <a:schemeClr val="accent3"/>
              </a:solidFill>
              <a:latin typeface="Raleway" pitchFamily="2" charset="77"/>
            </a:endParaRPr>
          </a:p>
        </p:txBody>
      </p:sp>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Tree>
    <p:extLst>
      <p:ext uri="{BB962C8B-B14F-4D97-AF65-F5344CB8AC3E}">
        <p14:creationId xmlns:p14="http://schemas.microsoft.com/office/powerpoint/2010/main" val="2499910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3A40A2-322C-9B4E-B05E-263061636D2D}"/>
              </a:ext>
            </a:extLst>
          </p:cNvPr>
          <p:cNvSpPr/>
          <p:nvPr/>
        </p:nvSpPr>
        <p:spPr>
          <a:xfrm>
            <a:off x="3158337" y="318254"/>
            <a:ext cx="6131807" cy="369332"/>
          </a:xfrm>
          <a:prstGeom prst="rect">
            <a:avLst/>
          </a:prstGeom>
        </p:spPr>
        <p:txBody>
          <a:bodyPr wrap="none">
            <a:spAutoFit/>
          </a:bodyPr>
          <a:lstStyle/>
          <a:p>
            <a:r>
              <a:rPr lang="fr-FR" altLang="fr-FR" dirty="0">
                <a:solidFill>
                  <a:schemeClr val="tx2"/>
                </a:solidFill>
                <a:latin typeface="League Spartan" pitchFamily="2" charset="77"/>
              </a:rPr>
              <a:t>Focus sur les </a:t>
            </a:r>
            <a:r>
              <a:rPr lang="fr-FR" dirty="0">
                <a:solidFill>
                  <a:schemeClr val="tx2"/>
                </a:solidFill>
                <a:latin typeface="League Spartan" pitchFamily="2" charset="77"/>
              </a:rPr>
              <a:t>chèque vacances, les chèques culture</a:t>
            </a:r>
          </a:p>
        </p:txBody>
      </p:sp>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F4571094-A219-F645-8055-4F6DEEFBDB31}"/>
              </a:ext>
            </a:extLst>
          </p:cNvPr>
          <p:cNvSpPr/>
          <p:nvPr/>
        </p:nvSpPr>
        <p:spPr>
          <a:xfrm rot="21008679">
            <a:off x="784060" y="2151728"/>
            <a:ext cx="10880360" cy="2554545"/>
          </a:xfrm>
          <a:prstGeom prst="rect">
            <a:avLst/>
          </a:prstGeom>
        </p:spPr>
        <p:txBody>
          <a:bodyPr wrap="square">
            <a:spAutoFit/>
          </a:bodyPr>
          <a:lstStyle/>
          <a:p>
            <a:pPr algn="just"/>
            <a:r>
              <a:rPr lang="fr-FR" sz="3200" dirty="0">
                <a:solidFill>
                  <a:schemeClr val="accent2"/>
                </a:solidFill>
                <a:latin typeface="Gunny Rewritten" panose="03080400000000000000" pitchFamily="66" charset="-128"/>
                <a:ea typeface="Gunny Rewritten" panose="03080400000000000000" pitchFamily="66" charset="-128"/>
              </a:rPr>
              <a:t>Pour rappel, ces deux types de chèques ne sont pas concernés par le plafonnement des 5% du PMSS qui vise les bons d’achat et cadeaux en nature. </a:t>
            </a:r>
          </a:p>
          <a:p>
            <a:pPr algn="just"/>
            <a:endParaRPr lang="fr-FR" sz="3200" dirty="0">
              <a:solidFill>
                <a:schemeClr val="accent2"/>
              </a:solidFill>
              <a:latin typeface="Gunny Rewritten" panose="03080400000000000000" pitchFamily="66" charset="-128"/>
              <a:ea typeface="Gunny Rewritten" panose="03080400000000000000" pitchFamily="66" charset="-128"/>
            </a:endParaRPr>
          </a:p>
          <a:p>
            <a:pPr algn="just"/>
            <a:r>
              <a:rPr lang="fr-FR" sz="3200" dirty="0">
                <a:solidFill>
                  <a:schemeClr val="accent2"/>
                </a:solidFill>
                <a:latin typeface="Gunny Rewritten" panose="03080400000000000000" pitchFamily="66" charset="-128"/>
                <a:ea typeface="Gunny Rewritten" panose="03080400000000000000" pitchFamily="66" charset="-128"/>
              </a:rPr>
              <a:t>Ils peuvent donc constituer une solution éventuelle en lieu et place ou en complément des bons d’achat et cadeaux en nature. </a:t>
            </a:r>
          </a:p>
        </p:txBody>
      </p:sp>
    </p:spTree>
    <p:extLst>
      <p:ext uri="{BB962C8B-B14F-4D97-AF65-F5344CB8AC3E}">
        <p14:creationId xmlns:p14="http://schemas.microsoft.com/office/powerpoint/2010/main" val="2831110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39F58CB0-2707-204C-B3BA-8C5B42F6C489}"/>
              </a:ext>
            </a:extLst>
          </p:cNvPr>
          <p:cNvSpPr/>
          <p:nvPr/>
        </p:nvSpPr>
        <p:spPr>
          <a:xfrm>
            <a:off x="1041779" y="5111499"/>
            <a:ext cx="7064990" cy="307777"/>
          </a:xfrm>
          <a:prstGeom prst="rect">
            <a:avLst/>
          </a:prstGeom>
        </p:spPr>
        <p:txBody>
          <a:bodyPr wrap="square">
            <a:spAutoFit/>
          </a:bodyPr>
          <a:lstStyle/>
          <a:p>
            <a:r>
              <a:rPr lang="fr-FR" sz="1400" dirty="0">
                <a:solidFill>
                  <a:schemeClr val="accent3"/>
                </a:solidFill>
              </a:rPr>
              <a:t>https://</a:t>
            </a:r>
            <a:r>
              <a:rPr lang="fr-FR" sz="1400" dirty="0" err="1">
                <a:solidFill>
                  <a:schemeClr val="accent3"/>
                </a:solidFill>
              </a:rPr>
              <a:t>www.urssaf.fr</a:t>
            </a:r>
            <a:r>
              <a:rPr lang="fr-FR" sz="1400" dirty="0">
                <a:solidFill>
                  <a:schemeClr val="accent3"/>
                </a:solidFill>
              </a:rPr>
              <a:t>/portail/files/live/sites/</a:t>
            </a:r>
            <a:r>
              <a:rPr lang="fr-FR" sz="1400" dirty="0" err="1">
                <a:solidFill>
                  <a:schemeClr val="accent3"/>
                </a:solidFill>
              </a:rPr>
              <a:t>urssaf</a:t>
            </a:r>
            <a:r>
              <a:rPr lang="fr-FR" sz="1400" dirty="0">
                <a:solidFill>
                  <a:schemeClr val="accent3"/>
                </a:solidFill>
              </a:rPr>
              <a:t>/files/images/</a:t>
            </a:r>
            <a:r>
              <a:rPr lang="fr-FR" sz="1400" dirty="0" err="1">
                <a:solidFill>
                  <a:schemeClr val="accent3"/>
                </a:solidFill>
              </a:rPr>
              <a:t>Bons_achats_et_cadeaux.jpg</a:t>
            </a:r>
            <a:endParaRPr lang="fr-FR" sz="1400" dirty="0">
              <a:solidFill>
                <a:schemeClr val="accent3"/>
              </a:solidFill>
            </a:endParaRPr>
          </a:p>
        </p:txBody>
      </p:sp>
      <p:sp>
        <p:nvSpPr>
          <p:cNvPr id="3" name="ZoneTexte 2">
            <a:extLst>
              <a:ext uri="{FF2B5EF4-FFF2-40B4-BE49-F238E27FC236}">
                <a16:creationId xmlns:a16="http://schemas.microsoft.com/office/drawing/2014/main" id="{9E078B08-30F3-A146-9472-C5D015E199CC}"/>
              </a:ext>
            </a:extLst>
          </p:cNvPr>
          <p:cNvSpPr txBox="1"/>
          <p:nvPr/>
        </p:nvSpPr>
        <p:spPr>
          <a:xfrm>
            <a:off x="1041779" y="4742167"/>
            <a:ext cx="9671713" cy="338554"/>
          </a:xfrm>
          <a:prstGeom prst="rect">
            <a:avLst/>
          </a:prstGeom>
          <a:noFill/>
        </p:spPr>
        <p:txBody>
          <a:bodyPr wrap="square" rtlCol="0">
            <a:spAutoFit/>
          </a:bodyPr>
          <a:lstStyle/>
          <a:p>
            <a:r>
              <a:rPr lang="fr-FR" sz="1600" dirty="0">
                <a:solidFill>
                  <a:schemeClr val="tx2"/>
                </a:solidFill>
                <a:latin typeface="League Spartan" pitchFamily="2" charset="77"/>
              </a:rPr>
              <a:t>Analyse des bons d’achats et des cadeaux en nature </a:t>
            </a:r>
            <a:r>
              <a:rPr lang="fr-FR" sz="1600" dirty="0">
                <a:solidFill>
                  <a:schemeClr val="accent2"/>
                </a:solidFill>
                <a:latin typeface="Chalkduster" panose="03050602040202020205" pitchFamily="66" charset="77"/>
              </a:rPr>
              <a:t>en image </a:t>
            </a:r>
            <a:r>
              <a:rPr lang="fr-FR" sz="1600" dirty="0">
                <a:solidFill>
                  <a:schemeClr val="accent1"/>
                </a:solidFill>
                <a:latin typeface="Chalkduster" panose="03050602040202020205" pitchFamily="66" charset="77"/>
              </a:rPr>
              <a:t>:</a:t>
            </a:r>
          </a:p>
        </p:txBody>
      </p:sp>
      <p:sp>
        <p:nvSpPr>
          <p:cNvPr id="4" name="Rectangle 3">
            <a:extLst>
              <a:ext uri="{FF2B5EF4-FFF2-40B4-BE49-F238E27FC236}">
                <a16:creationId xmlns:a16="http://schemas.microsoft.com/office/drawing/2014/main" id="{9E87B180-5D94-804A-ADAC-DF6B572C735B}"/>
              </a:ext>
            </a:extLst>
          </p:cNvPr>
          <p:cNvSpPr/>
          <p:nvPr/>
        </p:nvSpPr>
        <p:spPr>
          <a:xfrm>
            <a:off x="1041779" y="3429000"/>
            <a:ext cx="6914866" cy="523220"/>
          </a:xfrm>
          <a:prstGeom prst="rect">
            <a:avLst/>
          </a:prstGeom>
        </p:spPr>
        <p:txBody>
          <a:bodyPr wrap="square">
            <a:spAutoFit/>
          </a:bodyPr>
          <a:lstStyle/>
          <a:p>
            <a:r>
              <a:rPr lang="fr-FR" sz="1400" dirty="0">
                <a:solidFill>
                  <a:schemeClr val="accent3"/>
                </a:solidFill>
              </a:rPr>
              <a:t>https://</a:t>
            </a:r>
            <a:r>
              <a:rPr lang="fr-FR" sz="1400" dirty="0" err="1">
                <a:solidFill>
                  <a:schemeClr val="accent3"/>
                </a:solidFill>
              </a:rPr>
              <a:t>www.urssaf.fr</a:t>
            </a:r>
            <a:r>
              <a:rPr lang="fr-FR" sz="1400" dirty="0">
                <a:solidFill>
                  <a:schemeClr val="accent3"/>
                </a:solidFill>
              </a:rPr>
              <a:t>/portail/home/employeur/calculer-les-cotisations/les-</a:t>
            </a:r>
            <a:r>
              <a:rPr lang="fr-FR" sz="1400" dirty="0" err="1">
                <a:solidFill>
                  <a:schemeClr val="accent3"/>
                </a:solidFill>
              </a:rPr>
              <a:t>elements</a:t>
            </a:r>
            <a:r>
              <a:rPr lang="fr-FR" sz="1400" dirty="0">
                <a:solidFill>
                  <a:schemeClr val="accent3"/>
                </a:solidFill>
              </a:rPr>
              <a:t>-a-prendre-en-compte/les-prestations-</a:t>
            </a:r>
            <a:r>
              <a:rPr lang="fr-FR" sz="1400" dirty="0" err="1">
                <a:solidFill>
                  <a:schemeClr val="accent3"/>
                </a:solidFill>
              </a:rPr>
              <a:t>liees</a:t>
            </a:r>
            <a:r>
              <a:rPr lang="fr-FR" sz="1400" dirty="0">
                <a:solidFill>
                  <a:schemeClr val="accent3"/>
                </a:solidFill>
              </a:rPr>
              <a:t>-aux-</a:t>
            </a:r>
            <a:r>
              <a:rPr lang="fr-FR" sz="1400" dirty="0" err="1">
                <a:solidFill>
                  <a:schemeClr val="accent3"/>
                </a:solidFill>
              </a:rPr>
              <a:t>activi</a:t>
            </a:r>
            <a:r>
              <a:rPr lang="fr-FR" sz="1400" dirty="0">
                <a:solidFill>
                  <a:schemeClr val="accent3"/>
                </a:solidFill>
              </a:rPr>
              <a:t>/</a:t>
            </a:r>
            <a:r>
              <a:rPr lang="fr-FR" sz="1400" dirty="0" err="1">
                <a:solidFill>
                  <a:schemeClr val="accent3"/>
                </a:solidFill>
              </a:rPr>
              <a:t>les-prestations-non-soumises-a-c.html</a:t>
            </a:r>
            <a:endParaRPr lang="fr-FR" sz="1400" dirty="0">
              <a:solidFill>
                <a:schemeClr val="accent3"/>
              </a:solidFill>
            </a:endParaRPr>
          </a:p>
        </p:txBody>
      </p:sp>
      <p:sp>
        <p:nvSpPr>
          <p:cNvPr id="6" name="ZoneTexte 5">
            <a:extLst>
              <a:ext uri="{FF2B5EF4-FFF2-40B4-BE49-F238E27FC236}">
                <a16:creationId xmlns:a16="http://schemas.microsoft.com/office/drawing/2014/main" id="{AD6F1546-93C3-6D4A-8525-4508EEF2A507}"/>
              </a:ext>
            </a:extLst>
          </p:cNvPr>
          <p:cNvSpPr txBox="1"/>
          <p:nvPr/>
        </p:nvSpPr>
        <p:spPr>
          <a:xfrm>
            <a:off x="1089546" y="3044279"/>
            <a:ext cx="6819331" cy="369332"/>
          </a:xfrm>
          <a:prstGeom prst="rect">
            <a:avLst/>
          </a:prstGeom>
          <a:noFill/>
        </p:spPr>
        <p:txBody>
          <a:bodyPr wrap="square" rtlCol="0">
            <a:spAutoFit/>
          </a:bodyPr>
          <a:lstStyle/>
          <a:p>
            <a:r>
              <a:rPr lang="fr-FR" dirty="0">
                <a:solidFill>
                  <a:schemeClr val="tx2"/>
                </a:solidFill>
                <a:latin typeface="League Spartan" pitchFamily="2" charset="77"/>
              </a:rPr>
              <a:t>La position de l’URSSAF </a:t>
            </a:r>
            <a:r>
              <a:rPr lang="fr-FR" dirty="0">
                <a:solidFill>
                  <a:schemeClr val="accent2"/>
                </a:solidFill>
                <a:latin typeface="Chalkduster" panose="03050602040202020205" pitchFamily="66" charset="77"/>
              </a:rPr>
              <a:t>sur son site :</a:t>
            </a:r>
          </a:p>
        </p:txBody>
      </p:sp>
    </p:spTree>
    <p:extLst>
      <p:ext uri="{BB962C8B-B14F-4D97-AF65-F5344CB8AC3E}">
        <p14:creationId xmlns:p14="http://schemas.microsoft.com/office/powerpoint/2010/main" val="356880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grpSp>
        <p:nvGrpSpPr>
          <p:cNvPr id="2" name="Groupe 1">
            <a:extLst>
              <a:ext uri="{FF2B5EF4-FFF2-40B4-BE49-F238E27FC236}">
                <a16:creationId xmlns:a16="http://schemas.microsoft.com/office/drawing/2014/main" id="{534E78F6-4278-4645-9B2B-E6F5FB37FABE}"/>
              </a:ext>
            </a:extLst>
          </p:cNvPr>
          <p:cNvGrpSpPr/>
          <p:nvPr/>
        </p:nvGrpSpPr>
        <p:grpSpPr>
          <a:xfrm>
            <a:off x="500297" y="2817413"/>
            <a:ext cx="11191405" cy="1856016"/>
            <a:chOff x="500297" y="2817413"/>
            <a:chExt cx="11191405" cy="1856016"/>
          </a:xfrm>
        </p:grpSpPr>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alpha val="2960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grpSp>
      <p:sp>
        <p:nvSpPr>
          <p:cNvPr id="11" name="ZoneTexte 10">
            <a:extLst>
              <a:ext uri="{FF2B5EF4-FFF2-40B4-BE49-F238E27FC236}">
                <a16:creationId xmlns:a16="http://schemas.microsoft.com/office/drawing/2014/main" id="{8F37667F-617E-D348-A626-7819FAF8F298}"/>
              </a:ext>
            </a:extLst>
          </p:cNvPr>
          <p:cNvSpPr txBox="1"/>
          <p:nvPr/>
        </p:nvSpPr>
        <p:spPr>
          <a:xfrm>
            <a:off x="671015" y="438663"/>
            <a:ext cx="10849970" cy="1477328"/>
          </a:xfrm>
          <a:prstGeom prst="rect">
            <a:avLst/>
          </a:prstGeom>
          <a:noFill/>
        </p:spPr>
        <p:txBody>
          <a:bodyPr wrap="square" rtlCol="0">
            <a:spAutoFit/>
          </a:bodyPr>
          <a:lstStyle/>
          <a:p>
            <a:pPr algn="ctr"/>
            <a:r>
              <a:rPr lang="fr-FR" sz="4200" dirty="0">
                <a:solidFill>
                  <a:schemeClr val="accent1"/>
                </a:solidFill>
                <a:latin typeface="Chalkduster" panose="03050602040202020205" pitchFamily="66" charset="77"/>
              </a:rPr>
              <a:t>Rappels des règles de transfert</a:t>
            </a:r>
          </a:p>
          <a:p>
            <a:pPr algn="ctr"/>
            <a:r>
              <a:rPr lang="fr-FR" sz="4800" dirty="0">
                <a:solidFill>
                  <a:schemeClr val="accent3"/>
                </a:solidFill>
                <a:latin typeface="League Spartan" pitchFamily="2" charset="77"/>
              </a:rPr>
              <a:t>Entre les deux budgets du CSE</a:t>
            </a:r>
          </a:p>
        </p:txBody>
      </p:sp>
    </p:spTree>
    <p:extLst>
      <p:ext uri="{BB962C8B-B14F-4D97-AF65-F5344CB8AC3E}">
        <p14:creationId xmlns:p14="http://schemas.microsoft.com/office/powerpoint/2010/main" val="329860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latin typeface="Chalkduster" panose="03050602040202020205" pitchFamily="66" charset="77"/>
              </a:rPr>
              <a:t>Calcul des budgets</a:t>
            </a:r>
          </a:p>
        </p:txBody>
      </p:sp>
      <p:sp>
        <p:nvSpPr>
          <p:cNvPr id="4" name="Rectangle : coins arrondis 3">
            <a:extLst>
              <a:ext uri="{FF2B5EF4-FFF2-40B4-BE49-F238E27FC236}">
                <a16:creationId xmlns:a16="http://schemas.microsoft.com/office/drawing/2014/main" id="{54E01860-3AFC-134D-85AC-495FD02AAFEC}"/>
              </a:ext>
            </a:extLst>
          </p:cNvPr>
          <p:cNvSpPr/>
          <p:nvPr/>
        </p:nvSpPr>
        <p:spPr>
          <a:xfrm>
            <a:off x="838200" y="2628028"/>
            <a:ext cx="3933701" cy="2694406"/>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solidFill>
                  <a:schemeClr val="tx2"/>
                </a:solidFill>
                <a:latin typeface="League Spartan" pitchFamily="2" charset="77"/>
              </a:rPr>
              <a:t>ASC</a:t>
            </a:r>
          </a:p>
        </p:txBody>
      </p:sp>
      <p:sp>
        <p:nvSpPr>
          <p:cNvPr id="6" name="Rectangle : coins arrondis 5">
            <a:extLst>
              <a:ext uri="{FF2B5EF4-FFF2-40B4-BE49-F238E27FC236}">
                <a16:creationId xmlns:a16="http://schemas.microsoft.com/office/drawing/2014/main" id="{0DE98CC2-7308-C54A-B150-0D3743932900}"/>
              </a:ext>
            </a:extLst>
          </p:cNvPr>
          <p:cNvSpPr/>
          <p:nvPr/>
        </p:nvSpPr>
        <p:spPr>
          <a:xfrm>
            <a:off x="6726382" y="2628028"/>
            <a:ext cx="3933701" cy="2694406"/>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a:solidFill>
                  <a:schemeClr val="tx2"/>
                </a:solidFill>
                <a:latin typeface="League Spartan" pitchFamily="2" charset="77"/>
              </a:rPr>
              <a:t>AEP</a:t>
            </a:r>
          </a:p>
        </p:txBody>
      </p:sp>
    </p:spTree>
    <p:extLst>
      <p:ext uri="{BB962C8B-B14F-4D97-AF65-F5344CB8AC3E}">
        <p14:creationId xmlns:p14="http://schemas.microsoft.com/office/powerpoint/2010/main" val="367156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D00D0680-596E-7B46-AEB2-64DEADEE0198}"/>
              </a:ext>
            </a:extLst>
          </p:cNvPr>
          <p:cNvSpPr/>
          <p:nvPr/>
        </p:nvSpPr>
        <p:spPr>
          <a:xfrm>
            <a:off x="545909" y="912493"/>
            <a:ext cx="11150221" cy="805157"/>
          </a:xfrm>
          <a:prstGeom prst="rect">
            <a:avLst/>
          </a:prstGeom>
        </p:spPr>
        <p:txBody>
          <a:bodyPr wrap="square">
            <a:spAutoFit/>
          </a:bodyPr>
          <a:lstStyle/>
          <a:p>
            <a:pPr marL="142875">
              <a:lnSpc>
                <a:spcPts val="2925"/>
              </a:lnSpc>
              <a:spcBef>
                <a:spcPts val="1800"/>
              </a:spcBef>
              <a:spcAft>
                <a:spcPts val="1800"/>
              </a:spcAft>
            </a:pPr>
            <a:r>
              <a:rPr lang="fr-FR" dirty="0">
                <a:solidFill>
                  <a:schemeClr val="accent1"/>
                </a:solidFill>
                <a:latin typeface="Chalkduster" panose="03050602040202020205" pitchFamily="66" charset="77"/>
                <a:ea typeface="Gunny Rewritten" panose="03080400000000000000" pitchFamily="66" charset="-128"/>
                <a:cs typeface="PT Sans" panose="020B0503020203020204" pitchFamily="34" charset="77"/>
              </a:rPr>
              <a:t>Est-il possible de transférer de l’argent restant au titre du budget de fonctionnement sur le budget ASC ?</a:t>
            </a:r>
          </a:p>
        </p:txBody>
      </p:sp>
      <p:sp>
        <p:nvSpPr>
          <p:cNvPr id="3" name="Rectangle : coins arrondis 2">
            <a:extLst>
              <a:ext uri="{FF2B5EF4-FFF2-40B4-BE49-F238E27FC236}">
                <a16:creationId xmlns:a16="http://schemas.microsoft.com/office/drawing/2014/main" id="{3E4C9C6D-3549-724C-8FAB-C608CC5D8147}"/>
              </a:ext>
            </a:extLst>
          </p:cNvPr>
          <p:cNvSpPr/>
          <p:nvPr/>
        </p:nvSpPr>
        <p:spPr>
          <a:xfrm>
            <a:off x="1037230" y="2320119"/>
            <a:ext cx="2825087" cy="1108881"/>
          </a:xfrm>
          <a:prstGeom prst="roundRect">
            <a:avLst/>
          </a:prstGeom>
          <a:solidFill>
            <a:srgbClr val="B3BE1E"/>
          </a:solidFill>
          <a:ln>
            <a:solidFill>
              <a:srgbClr val="B3B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a:solidFill>
                  <a:schemeClr val="bg1"/>
                </a:solidFill>
                <a:latin typeface="League Spartan" pitchFamily="2" charset="77"/>
              </a:rPr>
              <a:t>OUI</a:t>
            </a:r>
            <a:endParaRPr lang="fr-FR" dirty="0">
              <a:solidFill>
                <a:schemeClr val="bg1"/>
              </a:solidFill>
              <a:latin typeface="League Spartan" pitchFamily="2" charset="77"/>
            </a:endParaRPr>
          </a:p>
        </p:txBody>
      </p:sp>
      <p:sp>
        <p:nvSpPr>
          <p:cNvPr id="6" name="Rectangle : coins arrondis 5">
            <a:extLst>
              <a:ext uri="{FF2B5EF4-FFF2-40B4-BE49-F238E27FC236}">
                <a16:creationId xmlns:a16="http://schemas.microsoft.com/office/drawing/2014/main" id="{063AE66B-8B4B-A240-9F7B-ACFDEAF1DB39}"/>
              </a:ext>
            </a:extLst>
          </p:cNvPr>
          <p:cNvSpPr/>
          <p:nvPr/>
        </p:nvSpPr>
        <p:spPr>
          <a:xfrm>
            <a:off x="6812507" y="2320119"/>
            <a:ext cx="2825087" cy="11088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a:solidFill>
                  <a:schemeClr val="bg1"/>
                </a:solidFill>
                <a:latin typeface="League Spartan" pitchFamily="2" charset="77"/>
              </a:rPr>
              <a:t>NON</a:t>
            </a:r>
          </a:p>
        </p:txBody>
      </p:sp>
    </p:spTree>
    <p:extLst>
      <p:ext uri="{BB962C8B-B14F-4D97-AF65-F5344CB8AC3E}">
        <p14:creationId xmlns:p14="http://schemas.microsoft.com/office/powerpoint/2010/main" val="14672561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D00D0680-596E-7B46-AEB2-64DEADEE0198}"/>
              </a:ext>
            </a:extLst>
          </p:cNvPr>
          <p:cNvSpPr/>
          <p:nvPr/>
        </p:nvSpPr>
        <p:spPr>
          <a:xfrm>
            <a:off x="545909" y="912493"/>
            <a:ext cx="11150221" cy="805157"/>
          </a:xfrm>
          <a:prstGeom prst="rect">
            <a:avLst/>
          </a:prstGeom>
        </p:spPr>
        <p:txBody>
          <a:bodyPr wrap="square">
            <a:spAutoFit/>
          </a:bodyPr>
          <a:lstStyle/>
          <a:p>
            <a:pPr marL="142875">
              <a:lnSpc>
                <a:spcPts val="2925"/>
              </a:lnSpc>
              <a:spcBef>
                <a:spcPts val="1800"/>
              </a:spcBef>
              <a:spcAft>
                <a:spcPts val="1800"/>
              </a:spcAft>
            </a:pPr>
            <a:r>
              <a:rPr lang="fr-FR" dirty="0">
                <a:solidFill>
                  <a:schemeClr val="accent1"/>
                </a:solidFill>
                <a:latin typeface="Chalkduster" panose="03050602040202020205" pitchFamily="66" charset="77"/>
                <a:ea typeface="Gunny Rewritten" panose="03080400000000000000" pitchFamily="66" charset="-128"/>
                <a:cs typeface="PT Sans" panose="020B0503020203020204" pitchFamily="34" charset="77"/>
              </a:rPr>
              <a:t>Est-il possible de transférer de l’argent restant au titre du budget de fonctionnement sur le budget ASC ?</a:t>
            </a:r>
          </a:p>
        </p:txBody>
      </p:sp>
      <p:sp>
        <p:nvSpPr>
          <p:cNvPr id="3" name="Rectangle : coins arrondis 2">
            <a:extLst>
              <a:ext uri="{FF2B5EF4-FFF2-40B4-BE49-F238E27FC236}">
                <a16:creationId xmlns:a16="http://schemas.microsoft.com/office/drawing/2014/main" id="{3E4C9C6D-3549-724C-8FAB-C608CC5D8147}"/>
              </a:ext>
            </a:extLst>
          </p:cNvPr>
          <p:cNvSpPr/>
          <p:nvPr/>
        </p:nvSpPr>
        <p:spPr>
          <a:xfrm>
            <a:off x="1037230" y="2320119"/>
            <a:ext cx="2825087" cy="1108881"/>
          </a:xfrm>
          <a:prstGeom prst="roundRect">
            <a:avLst/>
          </a:prstGeom>
          <a:solidFill>
            <a:srgbClr val="B3BE1E"/>
          </a:solidFill>
          <a:ln>
            <a:solidFill>
              <a:srgbClr val="B3B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a:solidFill>
                  <a:schemeClr val="bg1"/>
                </a:solidFill>
                <a:latin typeface="League Spartan" pitchFamily="2" charset="77"/>
              </a:rPr>
              <a:t>OUI</a:t>
            </a:r>
            <a:endParaRPr lang="fr-FR" dirty="0">
              <a:solidFill>
                <a:schemeClr val="bg1"/>
              </a:solidFill>
              <a:latin typeface="League Spartan" pitchFamily="2" charset="77"/>
            </a:endParaRPr>
          </a:p>
        </p:txBody>
      </p:sp>
      <p:sp>
        <p:nvSpPr>
          <p:cNvPr id="4" name="Rectangle 3">
            <a:extLst>
              <a:ext uri="{FF2B5EF4-FFF2-40B4-BE49-F238E27FC236}">
                <a16:creationId xmlns:a16="http://schemas.microsoft.com/office/drawing/2014/main" id="{3D3BC156-2ECF-D240-B80A-DC2C43B59339}"/>
              </a:ext>
            </a:extLst>
          </p:cNvPr>
          <p:cNvSpPr/>
          <p:nvPr/>
        </p:nvSpPr>
        <p:spPr>
          <a:xfrm>
            <a:off x="1037230" y="4031469"/>
            <a:ext cx="5058770" cy="1938992"/>
          </a:xfrm>
          <a:prstGeom prst="rect">
            <a:avLst/>
          </a:prstGeom>
        </p:spPr>
        <p:txBody>
          <a:bodyPr wrap="square">
            <a:spAutoFit/>
          </a:bodyPr>
          <a:lstStyle/>
          <a:p>
            <a:pPr>
              <a:lnSpc>
                <a:spcPts val="1800"/>
              </a:lnSpc>
              <a:spcBef>
                <a:spcPts val="900"/>
              </a:spcBef>
              <a:spcAft>
                <a:spcPts val="900"/>
              </a:spcAft>
            </a:pPr>
            <a:r>
              <a:rPr lang="fr-FR" dirty="0">
                <a:solidFill>
                  <a:srgbClr val="B3BE1E"/>
                </a:solidFill>
                <a:latin typeface="Raleway" pitchFamily="2" charset="77"/>
                <a:ea typeface="PT Sans" panose="020B0503020203020204" pitchFamily="34" charset="77"/>
                <a:cs typeface="PT Sans" panose="020B0503020203020204" pitchFamily="34" charset="77"/>
              </a:rPr>
              <a:t>Le CSE peut décider « de transférer une partie du montant de l'excédent annuel du budget de fonctionnement au financement des activités sociales et culturelles » (C. trav., art. L. 2315-61). </a:t>
            </a:r>
          </a:p>
          <a:p>
            <a:pPr>
              <a:lnSpc>
                <a:spcPts val="1800"/>
              </a:lnSpc>
              <a:spcBef>
                <a:spcPts val="900"/>
              </a:spcBef>
              <a:spcAft>
                <a:spcPts val="900"/>
              </a:spcAft>
            </a:pPr>
            <a:r>
              <a:rPr lang="fr-FR" dirty="0">
                <a:solidFill>
                  <a:srgbClr val="B3BE1E"/>
                </a:solidFill>
                <a:latin typeface="Raleway" pitchFamily="2" charset="77"/>
                <a:ea typeface="PT Sans" panose="020B0503020203020204" pitchFamily="34" charset="77"/>
                <a:cs typeface="PT Sans" panose="020B0503020203020204" pitchFamily="34" charset="77"/>
              </a:rPr>
              <a:t>Ce transfert ne peut pas aller au-delà de 10 % de l'excédent annuel </a:t>
            </a:r>
            <a:r>
              <a:rPr lang="fr-FR" i="1" dirty="0">
                <a:solidFill>
                  <a:srgbClr val="B3BE1E"/>
                </a:solidFill>
                <a:latin typeface="Raleway" pitchFamily="2" charset="77"/>
                <a:ea typeface="PT Sans" panose="020B0503020203020204" pitchFamily="34" charset="77"/>
                <a:cs typeface="PT Sans" panose="020B0503020203020204" pitchFamily="34" charset="77"/>
              </a:rPr>
              <a:t>(C. trav., art. R. 2315-31-1).</a:t>
            </a:r>
            <a:endParaRPr lang="fr-FR" sz="1600" i="1" dirty="0">
              <a:solidFill>
                <a:srgbClr val="B3BE1E"/>
              </a:solidFill>
              <a:effectLst/>
              <a:latin typeface="Raleway" pitchFamily="2" charset="77"/>
              <a:ea typeface="PT Sans" panose="020B0503020203020204" pitchFamily="34" charset="77"/>
              <a:cs typeface="PT Sans" panose="020B0503020203020204" pitchFamily="34" charset="77"/>
            </a:endParaRPr>
          </a:p>
        </p:txBody>
      </p:sp>
    </p:spTree>
    <p:extLst>
      <p:ext uri="{BB962C8B-B14F-4D97-AF65-F5344CB8AC3E}">
        <p14:creationId xmlns:p14="http://schemas.microsoft.com/office/powerpoint/2010/main" val="1189908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Rectangle 1">
            <a:extLst>
              <a:ext uri="{FF2B5EF4-FFF2-40B4-BE49-F238E27FC236}">
                <a16:creationId xmlns:a16="http://schemas.microsoft.com/office/drawing/2014/main" id="{D00D0680-596E-7B46-AEB2-64DEADEE0198}"/>
              </a:ext>
            </a:extLst>
          </p:cNvPr>
          <p:cNvSpPr/>
          <p:nvPr/>
        </p:nvSpPr>
        <p:spPr>
          <a:xfrm>
            <a:off x="545909" y="912493"/>
            <a:ext cx="11150221" cy="2844177"/>
          </a:xfrm>
          <a:prstGeom prst="rect">
            <a:avLst/>
          </a:prstGeom>
        </p:spPr>
        <p:txBody>
          <a:bodyPr wrap="square">
            <a:spAutoFit/>
          </a:bodyPr>
          <a:lstStyle/>
          <a:p>
            <a:pPr marL="142875">
              <a:lnSpc>
                <a:spcPts val="2925"/>
              </a:lnSpc>
              <a:spcBef>
                <a:spcPts val="1800"/>
              </a:spcBef>
              <a:spcAft>
                <a:spcPts val="1800"/>
              </a:spcAft>
            </a:pPr>
            <a:r>
              <a:rPr lang="fr-FR" b="1" u="sng" dirty="0">
                <a:solidFill>
                  <a:schemeClr val="accent3"/>
                </a:solidFill>
                <a:latin typeface="Chalkduster" panose="03050602040202020205" pitchFamily="66" charset="77"/>
                <a:ea typeface="Gunny Rewritten" panose="03080400000000000000" pitchFamily="66" charset="-128"/>
                <a:cs typeface="PT Sans" panose="020B0503020203020204" pitchFamily="34" charset="77"/>
              </a:rPr>
              <a:t>Exemple : </a:t>
            </a:r>
            <a:r>
              <a:rPr lang="fr-FR" dirty="0">
                <a:solidFill>
                  <a:schemeClr val="accent1"/>
                </a:solidFill>
                <a:latin typeface="Chalkduster" panose="03050602040202020205" pitchFamily="66" charset="77"/>
                <a:ea typeface="Gunny Rewritten" panose="03080400000000000000" pitchFamily="66" charset="-128"/>
                <a:cs typeface="PT Sans" panose="020B0503020203020204" pitchFamily="34" charset="77"/>
              </a:rPr>
              <a:t>EN 2020, il restait un reliquat de 5000 euros des années précédentes.</a:t>
            </a:r>
          </a:p>
          <a:p>
            <a:pPr marL="142875">
              <a:lnSpc>
                <a:spcPts val="2925"/>
              </a:lnSpc>
              <a:spcBef>
                <a:spcPts val="1800"/>
              </a:spcBef>
              <a:spcAft>
                <a:spcPts val="1800"/>
              </a:spcAft>
            </a:pPr>
            <a:r>
              <a:rPr lang="fr-FR" dirty="0">
                <a:solidFill>
                  <a:schemeClr val="accent1"/>
                </a:solidFill>
                <a:latin typeface="Chalkduster" panose="03050602040202020205" pitchFamily="66" charset="77"/>
                <a:ea typeface="Gunny Rewritten" panose="03080400000000000000" pitchFamily="66" charset="-128"/>
                <a:cs typeface="PT Sans" panose="020B0503020203020204" pitchFamily="34" charset="77"/>
              </a:rPr>
              <a:t>Le CSE reçoit 14000 euros au titre du budget de fonctionnement. Il en dépense 8000. Il lui reste au mois de novembre 11000 euros sur le compte budget de fonctionnement.</a:t>
            </a:r>
          </a:p>
          <a:p>
            <a:pPr marL="142875">
              <a:lnSpc>
                <a:spcPts val="2925"/>
              </a:lnSpc>
              <a:spcBef>
                <a:spcPts val="1800"/>
              </a:spcBef>
              <a:spcAft>
                <a:spcPts val="1800"/>
              </a:spcAft>
            </a:pPr>
            <a:r>
              <a:rPr lang="fr-FR" dirty="0">
                <a:solidFill>
                  <a:schemeClr val="accent1"/>
                </a:solidFill>
                <a:latin typeface="Chalkduster" panose="03050602040202020205" pitchFamily="66" charset="77"/>
                <a:ea typeface="Gunny Rewritten" panose="03080400000000000000" pitchFamily="66" charset="-128"/>
                <a:cs typeface="PT Sans" panose="020B0503020203020204" pitchFamily="34" charset="77"/>
              </a:rPr>
              <a:t>Combien peut-il transférer sur le budget ASC?</a:t>
            </a:r>
          </a:p>
        </p:txBody>
      </p:sp>
      <p:sp>
        <p:nvSpPr>
          <p:cNvPr id="4" name="Rectangle : coins arrondis 3">
            <a:extLst>
              <a:ext uri="{FF2B5EF4-FFF2-40B4-BE49-F238E27FC236}">
                <a16:creationId xmlns:a16="http://schemas.microsoft.com/office/drawing/2014/main" id="{063AF994-754D-3544-B59A-ADD11D8BBE80}"/>
              </a:ext>
            </a:extLst>
          </p:cNvPr>
          <p:cNvSpPr/>
          <p:nvPr/>
        </p:nvSpPr>
        <p:spPr>
          <a:xfrm>
            <a:off x="545909" y="4385611"/>
            <a:ext cx="1705970" cy="7506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latin typeface="League Spartan" pitchFamily="2" charset="77"/>
              </a:rPr>
              <a:t>1400 euros</a:t>
            </a:r>
          </a:p>
        </p:txBody>
      </p:sp>
      <p:sp>
        <p:nvSpPr>
          <p:cNvPr id="7" name="Rectangle : coins arrondis 6">
            <a:extLst>
              <a:ext uri="{FF2B5EF4-FFF2-40B4-BE49-F238E27FC236}">
                <a16:creationId xmlns:a16="http://schemas.microsoft.com/office/drawing/2014/main" id="{B729CAC8-CDF1-B540-BB79-C63CD7DD6B25}"/>
              </a:ext>
            </a:extLst>
          </p:cNvPr>
          <p:cNvSpPr/>
          <p:nvPr/>
        </p:nvSpPr>
        <p:spPr>
          <a:xfrm>
            <a:off x="2906972" y="4385611"/>
            <a:ext cx="1705970" cy="7506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latin typeface="League Spartan" pitchFamily="2" charset="77"/>
              </a:rPr>
              <a:t>800 euros</a:t>
            </a:r>
          </a:p>
        </p:txBody>
      </p:sp>
      <p:sp>
        <p:nvSpPr>
          <p:cNvPr id="8" name="Rectangle : coins arrondis 7">
            <a:extLst>
              <a:ext uri="{FF2B5EF4-FFF2-40B4-BE49-F238E27FC236}">
                <a16:creationId xmlns:a16="http://schemas.microsoft.com/office/drawing/2014/main" id="{3D4B0EB9-5864-8E4D-86D8-E10B67F321C1}"/>
              </a:ext>
            </a:extLst>
          </p:cNvPr>
          <p:cNvSpPr/>
          <p:nvPr/>
        </p:nvSpPr>
        <p:spPr>
          <a:xfrm>
            <a:off x="5268035" y="4385611"/>
            <a:ext cx="1705970" cy="7506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latin typeface="League Spartan" pitchFamily="2" charset="77"/>
              </a:rPr>
              <a:t>1100 euros</a:t>
            </a:r>
          </a:p>
        </p:txBody>
      </p:sp>
      <p:sp>
        <p:nvSpPr>
          <p:cNvPr id="9" name="Rectangle : coins arrondis 8">
            <a:extLst>
              <a:ext uri="{FF2B5EF4-FFF2-40B4-BE49-F238E27FC236}">
                <a16:creationId xmlns:a16="http://schemas.microsoft.com/office/drawing/2014/main" id="{142D6BC7-AD6E-F741-839A-D1CAF57EB668}"/>
              </a:ext>
            </a:extLst>
          </p:cNvPr>
          <p:cNvSpPr/>
          <p:nvPr/>
        </p:nvSpPr>
        <p:spPr>
          <a:xfrm>
            <a:off x="7629098" y="4385611"/>
            <a:ext cx="1705970" cy="7506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latin typeface="League Spartan" pitchFamily="2" charset="77"/>
              </a:rPr>
              <a:t>600 euros</a:t>
            </a:r>
          </a:p>
        </p:txBody>
      </p:sp>
      <p:sp>
        <p:nvSpPr>
          <p:cNvPr id="10" name="Rectangle : coins arrondis 9">
            <a:extLst>
              <a:ext uri="{FF2B5EF4-FFF2-40B4-BE49-F238E27FC236}">
                <a16:creationId xmlns:a16="http://schemas.microsoft.com/office/drawing/2014/main" id="{B440FB14-3500-8C49-8266-510AF0DBE71C}"/>
              </a:ext>
            </a:extLst>
          </p:cNvPr>
          <p:cNvSpPr/>
          <p:nvPr/>
        </p:nvSpPr>
        <p:spPr>
          <a:xfrm>
            <a:off x="9990160" y="4385611"/>
            <a:ext cx="1705970" cy="75062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latin typeface="League Spartan" pitchFamily="2" charset="77"/>
              </a:rPr>
              <a:t>500 euros</a:t>
            </a:r>
          </a:p>
        </p:txBody>
      </p:sp>
      <p:sp>
        <p:nvSpPr>
          <p:cNvPr id="3" name="Rectangle 2">
            <a:extLst>
              <a:ext uri="{FF2B5EF4-FFF2-40B4-BE49-F238E27FC236}">
                <a16:creationId xmlns:a16="http://schemas.microsoft.com/office/drawing/2014/main" id="{05209B7F-8F6B-9E47-8629-F7A63EBCC693}"/>
              </a:ext>
            </a:extLst>
          </p:cNvPr>
          <p:cNvSpPr/>
          <p:nvPr/>
        </p:nvSpPr>
        <p:spPr>
          <a:xfrm>
            <a:off x="545909" y="5765179"/>
            <a:ext cx="2380780" cy="369332"/>
          </a:xfrm>
          <a:prstGeom prst="rect">
            <a:avLst/>
          </a:prstGeom>
        </p:spPr>
        <p:txBody>
          <a:bodyPr wrap="none">
            <a:spAutoFit/>
          </a:bodyPr>
          <a:lstStyle/>
          <a:p>
            <a:r>
              <a:rPr lang="fr-FR" dirty="0">
                <a:solidFill>
                  <a:schemeClr val="accent2"/>
                </a:solidFill>
                <a:latin typeface="Raleway" pitchFamily="2" charset="77"/>
              </a:rPr>
              <a:t>L’excédent annuel = </a:t>
            </a:r>
          </a:p>
        </p:txBody>
      </p:sp>
      <p:sp>
        <p:nvSpPr>
          <p:cNvPr id="6" name="ZoneTexte 5">
            <a:extLst>
              <a:ext uri="{FF2B5EF4-FFF2-40B4-BE49-F238E27FC236}">
                <a16:creationId xmlns:a16="http://schemas.microsoft.com/office/drawing/2014/main" id="{0EBEE847-48E5-FA4B-B75D-30889E0A59F9}"/>
              </a:ext>
            </a:extLst>
          </p:cNvPr>
          <p:cNvSpPr txBox="1"/>
          <p:nvPr/>
        </p:nvSpPr>
        <p:spPr>
          <a:xfrm>
            <a:off x="2797792" y="5765179"/>
            <a:ext cx="1815150" cy="369332"/>
          </a:xfrm>
          <a:prstGeom prst="rect">
            <a:avLst/>
          </a:prstGeom>
          <a:noFill/>
        </p:spPr>
        <p:txBody>
          <a:bodyPr wrap="square" rtlCol="0">
            <a:spAutoFit/>
          </a:bodyPr>
          <a:lstStyle/>
          <a:p>
            <a:r>
              <a:rPr lang="fr-FR" dirty="0">
                <a:solidFill>
                  <a:schemeClr val="accent2"/>
                </a:solidFill>
                <a:latin typeface="Raleway" pitchFamily="2" charset="77"/>
              </a:rPr>
              <a:t>14000 – 8000 = </a:t>
            </a:r>
          </a:p>
        </p:txBody>
      </p:sp>
      <p:sp>
        <p:nvSpPr>
          <p:cNvPr id="11" name="ZoneTexte 10">
            <a:extLst>
              <a:ext uri="{FF2B5EF4-FFF2-40B4-BE49-F238E27FC236}">
                <a16:creationId xmlns:a16="http://schemas.microsoft.com/office/drawing/2014/main" id="{7FC560FB-C824-2E4F-8F2E-F9D286ED6792}"/>
              </a:ext>
            </a:extLst>
          </p:cNvPr>
          <p:cNvSpPr txBox="1"/>
          <p:nvPr/>
        </p:nvSpPr>
        <p:spPr>
          <a:xfrm>
            <a:off x="4451443" y="5765179"/>
            <a:ext cx="1705970" cy="369332"/>
          </a:xfrm>
          <a:prstGeom prst="rect">
            <a:avLst/>
          </a:prstGeom>
          <a:noFill/>
        </p:spPr>
        <p:txBody>
          <a:bodyPr wrap="square" rtlCol="0">
            <a:spAutoFit/>
          </a:bodyPr>
          <a:lstStyle/>
          <a:p>
            <a:r>
              <a:rPr lang="fr-FR" dirty="0">
                <a:solidFill>
                  <a:schemeClr val="accent2"/>
                </a:solidFill>
                <a:latin typeface="Raleway" pitchFamily="2" charset="77"/>
              </a:rPr>
              <a:t>6000 euros</a:t>
            </a:r>
          </a:p>
        </p:txBody>
      </p:sp>
      <p:sp>
        <p:nvSpPr>
          <p:cNvPr id="12" name="ZoneTexte 11">
            <a:extLst>
              <a:ext uri="{FF2B5EF4-FFF2-40B4-BE49-F238E27FC236}">
                <a16:creationId xmlns:a16="http://schemas.microsoft.com/office/drawing/2014/main" id="{9A510E77-8EFA-1A41-9B43-FA6E6430D4B0}"/>
              </a:ext>
            </a:extLst>
          </p:cNvPr>
          <p:cNvSpPr txBox="1"/>
          <p:nvPr/>
        </p:nvSpPr>
        <p:spPr>
          <a:xfrm>
            <a:off x="545909" y="6168131"/>
            <a:ext cx="3029804" cy="369332"/>
          </a:xfrm>
          <a:prstGeom prst="rect">
            <a:avLst/>
          </a:prstGeom>
          <a:noFill/>
        </p:spPr>
        <p:txBody>
          <a:bodyPr wrap="square" rtlCol="0">
            <a:spAutoFit/>
          </a:bodyPr>
          <a:lstStyle/>
          <a:p>
            <a:r>
              <a:rPr lang="fr-FR" dirty="0">
                <a:solidFill>
                  <a:schemeClr val="accent2"/>
                </a:solidFill>
                <a:latin typeface="Raleway" pitchFamily="2" charset="77"/>
              </a:rPr>
              <a:t>10% de l’excédent annuel = </a:t>
            </a:r>
          </a:p>
        </p:txBody>
      </p:sp>
      <p:sp>
        <p:nvSpPr>
          <p:cNvPr id="13" name="ZoneTexte 12">
            <a:extLst>
              <a:ext uri="{FF2B5EF4-FFF2-40B4-BE49-F238E27FC236}">
                <a16:creationId xmlns:a16="http://schemas.microsoft.com/office/drawing/2014/main" id="{0217F040-524D-DE48-912F-398036840594}"/>
              </a:ext>
            </a:extLst>
          </p:cNvPr>
          <p:cNvSpPr txBox="1"/>
          <p:nvPr/>
        </p:nvSpPr>
        <p:spPr>
          <a:xfrm>
            <a:off x="3575713" y="6168131"/>
            <a:ext cx="1542197" cy="369332"/>
          </a:xfrm>
          <a:prstGeom prst="rect">
            <a:avLst/>
          </a:prstGeom>
          <a:noFill/>
        </p:spPr>
        <p:txBody>
          <a:bodyPr wrap="square" rtlCol="0">
            <a:spAutoFit/>
          </a:bodyPr>
          <a:lstStyle/>
          <a:p>
            <a:r>
              <a:rPr lang="fr-FR" dirty="0">
                <a:solidFill>
                  <a:schemeClr val="accent2"/>
                </a:solidFill>
                <a:latin typeface="Raleway" pitchFamily="2" charset="77"/>
              </a:rPr>
              <a:t>600 euros</a:t>
            </a:r>
          </a:p>
        </p:txBody>
      </p:sp>
    </p:spTree>
    <p:extLst>
      <p:ext uri="{BB962C8B-B14F-4D97-AF65-F5344CB8AC3E}">
        <p14:creationId xmlns:p14="http://schemas.microsoft.com/office/powerpoint/2010/main" val="363701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8"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p:tgtEl>
                                          <p:spTgt spid="6"/>
                                        </p:tgtEl>
                                        <p:attrNameLst>
                                          <p:attrName>ppt_x</p:attrName>
                                        </p:attrNameLst>
                                      </p:cBhvr>
                                      <p:tavLst>
                                        <p:tav tm="0">
                                          <p:val>
                                            <p:strVal val="#ppt_x-#ppt_w*1.125000"/>
                                          </p:val>
                                        </p:tav>
                                        <p:tav tm="100000">
                                          <p:val>
                                            <p:strVal val="#ppt_x"/>
                                          </p:val>
                                        </p:tav>
                                      </p:tavLst>
                                    </p:anim>
                                    <p:animEffect transition="in" filter="wipe(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p:tgtEl>
                                          <p:spTgt spid="11"/>
                                        </p:tgtEl>
                                        <p:attrNameLst>
                                          <p:attrName>ppt_x</p:attrName>
                                        </p:attrNameLst>
                                      </p:cBhvr>
                                      <p:tavLst>
                                        <p:tav tm="0">
                                          <p:val>
                                            <p:strVal val="#ppt_x-#ppt_w*1.125000"/>
                                          </p:val>
                                        </p:tav>
                                        <p:tav tm="100000">
                                          <p:val>
                                            <p:strVal val="#ppt_x"/>
                                          </p:val>
                                        </p:tav>
                                      </p:tavLst>
                                    </p:anim>
                                    <p:animEffect transition="in" filter="wipe(righ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1"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p:tgtEl>
                                          <p:spTgt spid="12"/>
                                        </p:tgtEl>
                                        <p:attrNameLst>
                                          <p:attrName>ppt_y</p:attrName>
                                        </p:attrNameLst>
                                      </p:cBhvr>
                                      <p:tavLst>
                                        <p:tav tm="0">
                                          <p:val>
                                            <p:strVal val="#ppt_y-#ppt_h*1.125000"/>
                                          </p:val>
                                        </p:tav>
                                        <p:tav tm="100000">
                                          <p:val>
                                            <p:strVal val="#ppt_y"/>
                                          </p:val>
                                        </p:tav>
                                      </p:tavLst>
                                    </p:anim>
                                    <p:animEffect transition="in" filter="wipe(dow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p:tgtEl>
                                          <p:spTgt spid="13"/>
                                        </p:tgtEl>
                                        <p:attrNameLst>
                                          <p:attrName>ppt_x</p:attrName>
                                        </p:attrNameLst>
                                      </p:cBhvr>
                                      <p:tavLst>
                                        <p:tav tm="0">
                                          <p:val>
                                            <p:strVal val="#ppt_x-#ppt_w*1.125000"/>
                                          </p:val>
                                        </p:tav>
                                        <p:tav tm="100000">
                                          <p:val>
                                            <p:strVal val="#ppt_x"/>
                                          </p:val>
                                        </p:tav>
                                      </p:tavLst>
                                    </p:anim>
                                    <p:animEffect transition="in" filter="wipe(right)">
                                      <p:cBhvr>
                                        <p:cTn id="30" dur="500"/>
                                        <p:tgtEl>
                                          <p:spTgt spid="13"/>
                                        </p:tgtEl>
                                      </p:cBhvr>
                                    </p:animEffect>
                                  </p:childTnLst>
                                </p:cTn>
                              </p:par>
                              <p:par>
                                <p:cTn id="31" presetID="10" presetClass="exit" presetSubtype="0" fill="hold" grpId="0" nodeType="withEffect">
                                  <p:stCondLst>
                                    <p:cond delay="0"/>
                                  </p:stCondLst>
                                  <p:childTnLst>
                                    <p:animEffect transition="out" filter="fad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8"/>
                                        </p:tgtEl>
                                      </p:cBhvr>
                                    </p:animEffect>
                                    <p:set>
                                      <p:cBhvr>
                                        <p:cTn id="39" dur="1" fill="hold">
                                          <p:stCondLst>
                                            <p:cond delay="499"/>
                                          </p:stCondLst>
                                        </p:cTn>
                                        <p:tgtEl>
                                          <p:spTgt spid="8"/>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10" grpId="0" animBg="1"/>
      <p:bldP spid="3" grpId="0"/>
      <p:bldP spid="6" grpId="0"/>
      <p:bldP spid="11" grpId="0"/>
      <p:bldP spid="12" grpId="0"/>
      <p:bldP spid="1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Rectangle 2">
            <a:extLst>
              <a:ext uri="{FF2B5EF4-FFF2-40B4-BE49-F238E27FC236}">
                <a16:creationId xmlns:a16="http://schemas.microsoft.com/office/drawing/2014/main" id="{6F9BC467-8729-2F4F-AE46-260A1D77B9F2}"/>
              </a:ext>
            </a:extLst>
          </p:cNvPr>
          <p:cNvSpPr/>
          <p:nvPr/>
        </p:nvSpPr>
        <p:spPr>
          <a:xfrm rot="21341428">
            <a:off x="1000836" y="1117211"/>
            <a:ext cx="9821838" cy="897040"/>
          </a:xfrm>
          <a:prstGeom prst="rect">
            <a:avLst/>
          </a:prstGeom>
        </p:spPr>
        <p:txBody>
          <a:bodyPr wrap="square">
            <a:spAutoFit/>
          </a:bodyPr>
          <a:lstStyle/>
          <a:p>
            <a:pPr marL="142875">
              <a:lnSpc>
                <a:spcPts val="2925"/>
              </a:lnSpc>
              <a:spcBef>
                <a:spcPts val="1800"/>
              </a:spcBef>
              <a:spcAft>
                <a:spcPts val="1800"/>
              </a:spcAft>
            </a:pPr>
            <a:r>
              <a:rPr lang="fr-FR" sz="4000" dirty="0">
                <a:solidFill>
                  <a:schemeClr val="accent2"/>
                </a:solidFill>
                <a:latin typeface="Gunny Rewritten" panose="03080400000000000000" pitchFamily="66" charset="-128"/>
                <a:ea typeface="Gunny Rewritten" panose="03080400000000000000" pitchFamily="66" charset="-128"/>
                <a:cs typeface="PT Sans" panose="020B0503020203020204" pitchFamily="34" charset="77"/>
              </a:rPr>
              <a:t>Attention, ce transfert à une incidence légale sur le financement de certaines expertises !</a:t>
            </a:r>
          </a:p>
        </p:txBody>
      </p:sp>
      <p:sp>
        <p:nvSpPr>
          <p:cNvPr id="2" name="Rectangle 1">
            <a:extLst>
              <a:ext uri="{FF2B5EF4-FFF2-40B4-BE49-F238E27FC236}">
                <a16:creationId xmlns:a16="http://schemas.microsoft.com/office/drawing/2014/main" id="{C742B201-CC02-2446-AD61-27D704F80C61}"/>
              </a:ext>
            </a:extLst>
          </p:cNvPr>
          <p:cNvSpPr/>
          <p:nvPr/>
        </p:nvSpPr>
        <p:spPr>
          <a:xfrm>
            <a:off x="282053" y="3020530"/>
            <a:ext cx="11627893" cy="2862322"/>
          </a:xfrm>
          <a:prstGeom prst="rect">
            <a:avLst/>
          </a:prstGeom>
        </p:spPr>
        <p:txBody>
          <a:bodyPr wrap="square">
            <a:spAutoFit/>
          </a:bodyPr>
          <a:lstStyle/>
          <a:p>
            <a:r>
              <a:rPr lang="fr-FR" dirty="0">
                <a:solidFill>
                  <a:schemeClr val="tx2"/>
                </a:solidFill>
                <a:latin typeface="Raleway" pitchFamily="2" charset="77"/>
                <a:ea typeface="Times New Roman" panose="02020603050405020304" pitchFamily="18" charset="0"/>
              </a:rPr>
              <a:t>Normalement, si le CSE n'a plus d'argent pour payer une partie d'une expertise qu'il avait pourtant l'obligation de cofinancer, c'est à l'employeur de payer 100 % de la facture (C. trav., art. L. 2315-80). </a:t>
            </a:r>
          </a:p>
          <a:p>
            <a:endParaRPr lang="fr-FR" dirty="0">
              <a:solidFill>
                <a:schemeClr val="tx2"/>
              </a:solidFill>
              <a:latin typeface="Raleway" pitchFamily="2" charset="77"/>
              <a:ea typeface="Times New Roman" panose="02020603050405020304" pitchFamily="18" charset="0"/>
            </a:endParaRPr>
          </a:p>
          <a:p>
            <a:r>
              <a:rPr lang="fr-FR" dirty="0">
                <a:solidFill>
                  <a:schemeClr val="tx2"/>
                </a:solidFill>
                <a:latin typeface="Raleway" pitchFamily="2" charset="77"/>
                <a:ea typeface="Times New Roman" panose="02020603050405020304" pitchFamily="18" charset="0"/>
              </a:rPr>
              <a:t>Mais attention, pour qu'il puisse en être ainsi, le comité ne doit pas avoir opéré de transfert d'excédent du budget de fonctionnement vers celui des activités sociales et culturelles au cours des 3 années précédentes. </a:t>
            </a:r>
          </a:p>
          <a:p>
            <a:endParaRPr lang="fr-FR" dirty="0">
              <a:solidFill>
                <a:schemeClr val="tx2"/>
              </a:solidFill>
              <a:latin typeface="Raleway" pitchFamily="2" charset="77"/>
              <a:ea typeface="Times New Roman" panose="02020603050405020304" pitchFamily="18" charset="0"/>
            </a:endParaRPr>
          </a:p>
          <a:p>
            <a:r>
              <a:rPr lang="fr-FR" dirty="0">
                <a:solidFill>
                  <a:schemeClr val="tx2"/>
                </a:solidFill>
                <a:latin typeface="Raleway" pitchFamily="2" charset="77"/>
                <a:ea typeface="Times New Roman" panose="02020603050405020304" pitchFamily="18" charset="0"/>
              </a:rPr>
              <a:t>En plus, si l'employeur a été obligé de payer 100 % de l'expertise, le comité social et économique ne pourra pas décider de transférer d'excédent du budget de fonctionnement au financement des activités sociales et culturelles pendant les 3 années suivantes (C. trav., art. L. 2315-61).</a:t>
            </a:r>
            <a:r>
              <a:rPr lang="fr-FR" dirty="0">
                <a:solidFill>
                  <a:schemeClr val="tx2"/>
                </a:solidFill>
                <a:latin typeface="Raleway" pitchFamily="2" charset="77"/>
              </a:rPr>
              <a:t> </a:t>
            </a:r>
          </a:p>
        </p:txBody>
      </p:sp>
    </p:spTree>
    <p:extLst>
      <p:ext uri="{BB962C8B-B14F-4D97-AF65-F5344CB8AC3E}">
        <p14:creationId xmlns:p14="http://schemas.microsoft.com/office/powerpoint/2010/main" val="213735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ZoneTexte 1">
            <a:extLst>
              <a:ext uri="{FF2B5EF4-FFF2-40B4-BE49-F238E27FC236}">
                <a16:creationId xmlns:a16="http://schemas.microsoft.com/office/drawing/2014/main" id="{F24BFB3E-FE72-2745-9E4B-F67D2B726B66}"/>
              </a:ext>
            </a:extLst>
          </p:cNvPr>
          <p:cNvSpPr txBox="1"/>
          <p:nvPr/>
        </p:nvSpPr>
        <p:spPr>
          <a:xfrm>
            <a:off x="873457" y="668740"/>
            <a:ext cx="10426889" cy="461665"/>
          </a:xfrm>
          <a:prstGeom prst="rect">
            <a:avLst/>
          </a:prstGeom>
          <a:noFill/>
        </p:spPr>
        <p:txBody>
          <a:bodyPr wrap="square" rtlCol="0">
            <a:spAutoFit/>
          </a:bodyPr>
          <a:lstStyle/>
          <a:p>
            <a:r>
              <a:rPr lang="fr-FR" sz="2400" dirty="0">
                <a:solidFill>
                  <a:schemeClr val="tx2"/>
                </a:solidFill>
                <a:latin typeface="League Spartan" pitchFamily="2" charset="77"/>
              </a:rPr>
              <a:t>Ce transfert est-il toujours une bonne idée?</a:t>
            </a:r>
          </a:p>
        </p:txBody>
      </p:sp>
      <p:sp>
        <p:nvSpPr>
          <p:cNvPr id="3" name="ZoneTexte 2">
            <a:extLst>
              <a:ext uri="{FF2B5EF4-FFF2-40B4-BE49-F238E27FC236}">
                <a16:creationId xmlns:a16="http://schemas.microsoft.com/office/drawing/2014/main" id="{E9A11FF3-AEB8-6B42-AA1D-FD85EAA8995A}"/>
              </a:ext>
            </a:extLst>
          </p:cNvPr>
          <p:cNvSpPr txBox="1"/>
          <p:nvPr/>
        </p:nvSpPr>
        <p:spPr>
          <a:xfrm>
            <a:off x="968991" y="2784143"/>
            <a:ext cx="6837528" cy="769441"/>
          </a:xfrm>
          <a:prstGeom prst="rect">
            <a:avLst/>
          </a:prstGeom>
          <a:noFill/>
        </p:spPr>
        <p:txBody>
          <a:bodyPr wrap="square" rtlCol="0">
            <a:spAutoFit/>
          </a:bodyPr>
          <a:lstStyle/>
          <a:p>
            <a:r>
              <a:rPr lang="fr-FR" sz="4400" dirty="0">
                <a:solidFill>
                  <a:schemeClr val="accent1"/>
                </a:solidFill>
                <a:latin typeface="Chalkduster" panose="03050602040202020205" pitchFamily="66" charset="77"/>
              </a:rPr>
              <a:t>À vous de juger !</a:t>
            </a:r>
          </a:p>
        </p:txBody>
      </p:sp>
    </p:spTree>
    <p:extLst>
      <p:ext uri="{BB962C8B-B14F-4D97-AF65-F5344CB8AC3E}">
        <p14:creationId xmlns:p14="http://schemas.microsoft.com/office/powerpoint/2010/main" val="257686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3"/>
          <a:srcRect t="12805" b="18293"/>
          <a:stretch/>
        </p:blipFill>
        <p:spPr>
          <a:xfrm>
            <a:off x="9947781" y="5765180"/>
            <a:ext cx="2244219" cy="1092820"/>
          </a:xfrm>
          <a:prstGeom prst="rect">
            <a:avLst/>
          </a:prstGeom>
        </p:spPr>
      </p:pic>
      <p:grpSp>
        <p:nvGrpSpPr>
          <p:cNvPr id="2" name="Groupe 1">
            <a:extLst>
              <a:ext uri="{FF2B5EF4-FFF2-40B4-BE49-F238E27FC236}">
                <a16:creationId xmlns:a16="http://schemas.microsoft.com/office/drawing/2014/main" id="{BD9CBED2-A5E0-7548-8443-5F136257A961}"/>
              </a:ext>
            </a:extLst>
          </p:cNvPr>
          <p:cNvGrpSpPr/>
          <p:nvPr/>
        </p:nvGrpSpPr>
        <p:grpSpPr>
          <a:xfrm>
            <a:off x="500297" y="2817413"/>
            <a:ext cx="11191405" cy="1856016"/>
            <a:chOff x="500297" y="2817413"/>
            <a:chExt cx="11191405" cy="1856016"/>
          </a:xfrm>
        </p:grpSpPr>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grpSp>
      <p:sp>
        <p:nvSpPr>
          <p:cNvPr id="11" name="ZoneTexte 10">
            <a:extLst>
              <a:ext uri="{FF2B5EF4-FFF2-40B4-BE49-F238E27FC236}">
                <a16:creationId xmlns:a16="http://schemas.microsoft.com/office/drawing/2014/main" id="{209972D8-3CCB-DB4D-948C-08D787932B38}"/>
              </a:ext>
            </a:extLst>
          </p:cNvPr>
          <p:cNvSpPr txBox="1"/>
          <p:nvPr/>
        </p:nvSpPr>
        <p:spPr>
          <a:xfrm>
            <a:off x="671015" y="438663"/>
            <a:ext cx="10849970" cy="1477328"/>
          </a:xfrm>
          <a:prstGeom prst="rect">
            <a:avLst/>
          </a:prstGeom>
          <a:noFill/>
        </p:spPr>
        <p:txBody>
          <a:bodyPr wrap="square" rtlCol="0">
            <a:spAutoFit/>
          </a:bodyPr>
          <a:lstStyle/>
          <a:p>
            <a:pPr algn="ctr"/>
            <a:r>
              <a:rPr lang="fr-FR" sz="4200" dirty="0">
                <a:solidFill>
                  <a:schemeClr val="accent1"/>
                </a:solidFill>
                <a:latin typeface="Chalkduster" panose="03050602040202020205" pitchFamily="66" charset="77"/>
              </a:rPr>
              <a:t>Vos questions ?</a:t>
            </a:r>
          </a:p>
          <a:p>
            <a:pPr algn="ctr"/>
            <a:r>
              <a:rPr lang="fr-FR" sz="4800" dirty="0">
                <a:solidFill>
                  <a:schemeClr val="accent3"/>
                </a:solidFill>
                <a:latin typeface="League Spartan" pitchFamily="2" charset="77"/>
              </a:rPr>
              <a:t>Nos réponses !</a:t>
            </a:r>
          </a:p>
        </p:txBody>
      </p:sp>
    </p:spTree>
    <p:extLst>
      <p:ext uri="{BB962C8B-B14F-4D97-AF65-F5344CB8AC3E}">
        <p14:creationId xmlns:p14="http://schemas.microsoft.com/office/powerpoint/2010/main" val="2122891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3A40A2-322C-9B4E-B05E-263061636D2D}"/>
              </a:ext>
            </a:extLst>
          </p:cNvPr>
          <p:cNvSpPr/>
          <p:nvPr/>
        </p:nvSpPr>
        <p:spPr>
          <a:xfrm>
            <a:off x="3158337" y="318254"/>
            <a:ext cx="5200463" cy="461665"/>
          </a:xfrm>
          <a:prstGeom prst="rect">
            <a:avLst/>
          </a:prstGeom>
        </p:spPr>
        <p:txBody>
          <a:bodyPr wrap="none">
            <a:spAutoFit/>
          </a:bodyPr>
          <a:lstStyle/>
          <a:p>
            <a:r>
              <a:rPr lang="fr-FR" altLang="fr-FR" sz="2400" dirty="0">
                <a:solidFill>
                  <a:schemeClr val="tx2"/>
                </a:solidFill>
                <a:latin typeface="League Spartan" pitchFamily="2" charset="77"/>
              </a:rPr>
              <a:t>Compléments sur les expertises</a:t>
            </a:r>
            <a:endParaRPr lang="fr-FR" sz="2400" dirty="0">
              <a:solidFill>
                <a:schemeClr val="tx2"/>
              </a:solidFill>
              <a:latin typeface="League Spartan" pitchFamily="2" charset="77"/>
            </a:endParaRPr>
          </a:p>
        </p:txBody>
      </p:sp>
      <p:sp>
        <p:nvSpPr>
          <p:cNvPr id="6" name="Rectangle : coins arrondis 5">
            <a:extLst>
              <a:ext uri="{FF2B5EF4-FFF2-40B4-BE49-F238E27FC236}">
                <a16:creationId xmlns:a16="http://schemas.microsoft.com/office/drawing/2014/main" id="{3EA4CC7D-B7DF-2C49-B7AD-669744A7722D}"/>
              </a:ext>
            </a:extLst>
          </p:cNvPr>
          <p:cNvSpPr/>
          <p:nvPr/>
        </p:nvSpPr>
        <p:spPr>
          <a:xfrm>
            <a:off x="685800" y="1438207"/>
            <a:ext cx="5106805" cy="4812783"/>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buSzPct val="120000"/>
            </a:pPr>
            <a:r>
              <a:rPr lang="fr-FR" sz="3200" dirty="0">
                <a:solidFill>
                  <a:schemeClr val="accent1"/>
                </a:solidFill>
                <a:latin typeface="Chalkduster" panose="03050602040202020205" pitchFamily="66" charset="77"/>
              </a:rPr>
              <a:t>frais d’expertise employeur 100%</a:t>
            </a:r>
          </a:p>
          <a:p>
            <a:pPr marL="0" lvl="1" algn="ctr">
              <a:buSzPct val="120000"/>
            </a:pPr>
            <a:r>
              <a:rPr lang="fr-FR" sz="3200" dirty="0">
                <a:solidFill>
                  <a:schemeClr val="accent1"/>
                </a:solidFill>
                <a:latin typeface="Chalkduster" panose="03050602040202020205" pitchFamily="66" charset="77"/>
              </a:rPr>
              <a:t> </a:t>
            </a:r>
          </a:p>
          <a:p>
            <a:pPr marL="647700" lvl="1" indent="-285750" algn="just">
              <a:buFont typeface="Wingdings" pitchFamily="2" charset="2"/>
              <a:buChar char="Ø"/>
            </a:pPr>
            <a:r>
              <a:rPr lang="fr-FR" sz="1400" dirty="0">
                <a:solidFill>
                  <a:schemeClr val="accent3"/>
                </a:solidFill>
                <a:latin typeface="Raleway" pitchFamily="2" charset="77"/>
              </a:rPr>
              <a:t>la consultation sur la situation économique et financière ;</a:t>
            </a:r>
          </a:p>
          <a:p>
            <a:pPr marL="647700" lvl="1" indent="-285750" algn="just">
              <a:buFont typeface="Wingdings" pitchFamily="2" charset="2"/>
              <a:buChar char="Ø"/>
            </a:pPr>
            <a:r>
              <a:rPr lang="fr-FR" sz="1400" dirty="0">
                <a:solidFill>
                  <a:schemeClr val="accent3"/>
                </a:solidFill>
                <a:latin typeface="Raleway" pitchFamily="2" charset="77"/>
              </a:rPr>
              <a:t>la consultation sur la politique sociale, les conditions de travail et l’emploi ;</a:t>
            </a:r>
          </a:p>
          <a:p>
            <a:pPr marL="647700" lvl="1" indent="-285750" algn="just">
              <a:buFont typeface="Wingdings" pitchFamily="2" charset="2"/>
              <a:buChar char="Ø"/>
            </a:pPr>
            <a:r>
              <a:rPr lang="fr-FR" sz="1400" dirty="0">
                <a:solidFill>
                  <a:schemeClr val="accent3"/>
                </a:solidFill>
                <a:latin typeface="Raleway" pitchFamily="2" charset="77"/>
              </a:rPr>
              <a:t>la consultation sur un projet de licenciement collectif pour motif économique (licenciement de 10 salariés ou plus dans une même période de 30 jours) ; </a:t>
            </a:r>
          </a:p>
          <a:p>
            <a:pPr marL="647700" lvl="1" indent="-285750" algn="just">
              <a:buFont typeface="Wingdings" pitchFamily="2" charset="2"/>
              <a:buChar char="Ø"/>
            </a:pPr>
            <a:r>
              <a:rPr lang="fr-FR" sz="1400" dirty="0">
                <a:solidFill>
                  <a:schemeClr val="accent3"/>
                </a:solidFill>
                <a:latin typeface="Raleway" pitchFamily="2" charset="77"/>
              </a:rPr>
              <a:t>lorsqu'un risque grave, identifié et actuel, révélé ou non par un accident du travail, une maladie professionnelle ou à caractère professionnel est constaté dans l'établissement ;</a:t>
            </a:r>
          </a:p>
          <a:p>
            <a:pPr marL="0" lvl="1" algn="just">
              <a:buSzPct val="120000"/>
            </a:pPr>
            <a:endParaRPr lang="fr-FR" sz="1400" dirty="0">
              <a:solidFill>
                <a:schemeClr val="tx2"/>
              </a:solidFill>
              <a:latin typeface="Raleway" pitchFamily="2" charset="77"/>
            </a:endParaRPr>
          </a:p>
        </p:txBody>
      </p:sp>
      <p:sp>
        <p:nvSpPr>
          <p:cNvPr id="7" name="Rectangle : coins arrondis 6">
            <a:extLst>
              <a:ext uri="{FF2B5EF4-FFF2-40B4-BE49-F238E27FC236}">
                <a16:creationId xmlns:a16="http://schemas.microsoft.com/office/drawing/2014/main" id="{78DAC796-2A58-EA41-849F-60BEBD54CCB4}"/>
              </a:ext>
            </a:extLst>
          </p:cNvPr>
          <p:cNvSpPr/>
          <p:nvPr/>
        </p:nvSpPr>
        <p:spPr>
          <a:xfrm>
            <a:off x="6399397" y="1438207"/>
            <a:ext cx="5106805" cy="4812783"/>
          </a:xfrm>
          <a:prstGeom prst="roundRect">
            <a:avLst>
              <a:gd name="adj" fmla="val 4338"/>
            </a:avLst>
          </a:prstGeom>
          <a:solidFill>
            <a:schemeClr val="bg1"/>
          </a:solidFill>
          <a:ln>
            <a:noFill/>
          </a:ln>
          <a:effectLst>
            <a:outerShdw blurRad="203200" dist="38100" dir="2700000" algn="t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buSzPct val="120000"/>
            </a:pPr>
            <a:r>
              <a:rPr lang="fr-FR" sz="3200" dirty="0">
                <a:solidFill>
                  <a:schemeClr val="accent1"/>
                </a:solidFill>
                <a:latin typeface="Chalkduster" panose="03050602040202020205" pitchFamily="66" charset="77"/>
              </a:rPr>
              <a:t>Frais d’expertise</a:t>
            </a:r>
          </a:p>
          <a:p>
            <a:pPr marL="0" lvl="1" algn="ctr">
              <a:buSzPct val="120000"/>
            </a:pPr>
            <a:r>
              <a:rPr lang="fr-FR" sz="3200" i="1" dirty="0">
                <a:solidFill>
                  <a:schemeClr val="accent1"/>
                </a:solidFill>
                <a:latin typeface="Chalkduster" panose="03050602040202020205" pitchFamily="66" charset="77"/>
              </a:rPr>
              <a:t>80 % employeur</a:t>
            </a:r>
          </a:p>
          <a:p>
            <a:pPr marL="361950" lvl="1" algn="ctr">
              <a:buSzPct val="120000"/>
            </a:pPr>
            <a:r>
              <a:rPr lang="fr-FR" sz="3200" i="1" dirty="0">
                <a:solidFill>
                  <a:schemeClr val="accent1"/>
                </a:solidFill>
                <a:latin typeface="Chalkduster" panose="03050602040202020205" pitchFamily="66" charset="77"/>
              </a:rPr>
              <a:t>20% budget AEP</a:t>
            </a:r>
          </a:p>
          <a:p>
            <a:pPr marL="647700" lvl="1" indent="-285750" algn="just">
              <a:buSzPct val="120000"/>
              <a:buFont typeface="Wingdings" pitchFamily="2" charset="2"/>
              <a:buChar char="Ø"/>
            </a:pPr>
            <a:endParaRPr lang="fr-FR" sz="1400" dirty="0">
              <a:solidFill>
                <a:schemeClr val="accent3"/>
              </a:solidFill>
              <a:latin typeface="Raleway" pitchFamily="2" charset="77"/>
            </a:endParaRPr>
          </a:p>
          <a:p>
            <a:pPr marL="647700" lvl="1" indent="-285750" algn="just">
              <a:buFont typeface="Wingdings" pitchFamily="2" charset="2"/>
              <a:buChar char="Ø"/>
            </a:pPr>
            <a:r>
              <a:rPr lang="fr-FR" sz="1400" dirty="0">
                <a:solidFill>
                  <a:schemeClr val="accent3"/>
                </a:solidFill>
                <a:latin typeface="Raleway" pitchFamily="2" charset="77"/>
              </a:rPr>
              <a:t>la consultation sur les orientations stratégiques. </a:t>
            </a:r>
          </a:p>
          <a:p>
            <a:pPr marL="647700" lvl="1" indent="-285750" algn="just">
              <a:buFont typeface="Wingdings" pitchFamily="2" charset="2"/>
              <a:buChar char="Ø"/>
            </a:pPr>
            <a:r>
              <a:rPr lang="fr-FR" sz="1400" dirty="0">
                <a:solidFill>
                  <a:schemeClr val="accent3"/>
                </a:solidFill>
                <a:latin typeface="Raleway" pitchFamily="2" charset="77"/>
              </a:rPr>
              <a:t>en cas d’introduction de nouvelles technologies ou de projet important modifiant les conditions de santé, sécurité/de travail </a:t>
            </a:r>
          </a:p>
          <a:p>
            <a:pPr marL="647700" lvl="1" indent="-285750" algn="just">
              <a:buFont typeface="Wingdings" pitchFamily="2" charset="2"/>
              <a:buChar char="Ø"/>
            </a:pPr>
            <a:r>
              <a:rPr lang="fr-FR" sz="1400" dirty="0">
                <a:solidFill>
                  <a:schemeClr val="accent3"/>
                </a:solidFill>
                <a:latin typeface="Raleway" pitchFamily="2" charset="77"/>
              </a:rPr>
              <a:t>le droit d’alerte économique, </a:t>
            </a:r>
          </a:p>
          <a:p>
            <a:pPr marL="647700" lvl="1" indent="-285750" algn="just">
              <a:buFont typeface="Wingdings" pitchFamily="2" charset="2"/>
              <a:buChar char="Ø"/>
            </a:pPr>
            <a:r>
              <a:rPr lang="fr-FR" sz="1400" dirty="0">
                <a:solidFill>
                  <a:schemeClr val="accent3"/>
                </a:solidFill>
                <a:latin typeface="Raleway" pitchFamily="2" charset="77"/>
              </a:rPr>
              <a:t>les opérations de concentration ou OPA, </a:t>
            </a:r>
          </a:p>
          <a:p>
            <a:pPr marL="647700" lvl="1" indent="-285750" algn="just">
              <a:buFont typeface="Wingdings" pitchFamily="2" charset="2"/>
              <a:buChar char="Ø"/>
            </a:pPr>
            <a:r>
              <a:rPr lang="fr-FR" sz="1400" dirty="0">
                <a:solidFill>
                  <a:schemeClr val="accent3"/>
                </a:solidFill>
                <a:latin typeface="Raleway" pitchFamily="2" charset="77"/>
              </a:rPr>
              <a:t>l’accompagnement des OS à la négociation d’un accord PSE ou d’un accord de performance collective.</a:t>
            </a:r>
          </a:p>
          <a:p>
            <a:pPr marL="647700" lvl="1" indent="-285750" algn="just">
              <a:buFont typeface="Wingdings" pitchFamily="2" charset="2"/>
              <a:buChar char="Ø"/>
            </a:pPr>
            <a:r>
              <a:rPr lang="fr-FR" sz="1400" dirty="0">
                <a:solidFill>
                  <a:schemeClr val="accent3"/>
                </a:solidFill>
                <a:latin typeface="Raleway" pitchFamily="2" charset="77"/>
              </a:rPr>
              <a:t>la préparation de la négociation sur l’égalité professionnelle </a:t>
            </a:r>
            <a:r>
              <a:rPr lang="fr-FR" sz="1400" i="1" dirty="0">
                <a:solidFill>
                  <a:schemeClr val="accent3"/>
                </a:solidFill>
                <a:latin typeface="Raleway" pitchFamily="2" charset="77"/>
              </a:rPr>
              <a:t>(dans les entreprises d’au moins 300 salariés)</a:t>
            </a:r>
          </a:p>
          <a:p>
            <a:pPr marL="0" lvl="1" algn="just">
              <a:buSzPct val="120000"/>
            </a:pPr>
            <a:endParaRPr lang="fr-FR" sz="1400" dirty="0">
              <a:solidFill>
                <a:schemeClr val="accent3"/>
              </a:solidFill>
              <a:latin typeface="Raleway" pitchFamily="2" charset="77"/>
            </a:endParaRPr>
          </a:p>
        </p:txBody>
      </p:sp>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10272713" y="5923404"/>
            <a:ext cx="1919287" cy="934595"/>
          </a:xfrm>
          <a:prstGeom prst="rect">
            <a:avLst/>
          </a:prstGeom>
        </p:spPr>
      </p:pic>
    </p:spTree>
    <p:extLst>
      <p:ext uri="{BB962C8B-B14F-4D97-AF65-F5344CB8AC3E}">
        <p14:creationId xmlns:p14="http://schemas.microsoft.com/office/powerpoint/2010/main" val="6032876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2" name="ZoneTexte 1">
            <a:extLst>
              <a:ext uri="{FF2B5EF4-FFF2-40B4-BE49-F238E27FC236}">
                <a16:creationId xmlns:a16="http://schemas.microsoft.com/office/drawing/2014/main" id="{CA6CC72B-8872-9643-BCA2-EC58E43E1D0D}"/>
              </a:ext>
            </a:extLst>
          </p:cNvPr>
          <p:cNvSpPr txBox="1"/>
          <p:nvPr/>
        </p:nvSpPr>
        <p:spPr>
          <a:xfrm rot="21378815">
            <a:off x="1078173" y="2921168"/>
            <a:ext cx="9553433" cy="1015663"/>
          </a:xfrm>
          <a:prstGeom prst="rect">
            <a:avLst/>
          </a:prstGeom>
          <a:noFill/>
        </p:spPr>
        <p:txBody>
          <a:bodyPr wrap="square" rtlCol="0">
            <a:spAutoFit/>
          </a:bodyPr>
          <a:lstStyle/>
          <a:p>
            <a:r>
              <a:rPr lang="fr-FR" sz="6000" dirty="0">
                <a:solidFill>
                  <a:schemeClr val="accent1"/>
                </a:solidFill>
                <a:latin typeface="Gunny Rewritten" panose="03080400000000000000" pitchFamily="66" charset="-128"/>
                <a:ea typeface="Gunny Rewritten" panose="03080400000000000000" pitchFamily="66" charset="-128"/>
              </a:rPr>
              <a:t>Un grand merci pour votre attention !</a:t>
            </a:r>
          </a:p>
        </p:txBody>
      </p:sp>
    </p:spTree>
    <p:extLst>
      <p:ext uri="{BB962C8B-B14F-4D97-AF65-F5344CB8AC3E}">
        <p14:creationId xmlns:p14="http://schemas.microsoft.com/office/powerpoint/2010/main" val="207774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solidFill>
                  <a:schemeClr val="tx2"/>
                </a:solidFill>
              </a:rPr>
              <a:t>Le budget ASC</a:t>
            </a:r>
          </a:p>
        </p:txBody>
      </p:sp>
      <p:sp>
        <p:nvSpPr>
          <p:cNvPr id="2" name="ZoneTexte 1">
            <a:extLst>
              <a:ext uri="{FF2B5EF4-FFF2-40B4-BE49-F238E27FC236}">
                <a16:creationId xmlns:a16="http://schemas.microsoft.com/office/drawing/2014/main" id="{E0F027D6-B902-C445-9C07-4B692449C521}"/>
              </a:ext>
            </a:extLst>
          </p:cNvPr>
          <p:cNvSpPr txBox="1"/>
          <p:nvPr/>
        </p:nvSpPr>
        <p:spPr>
          <a:xfrm>
            <a:off x="688769" y="2018806"/>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Comment est-il calculé?</a:t>
            </a:r>
          </a:p>
        </p:txBody>
      </p:sp>
      <p:sp>
        <p:nvSpPr>
          <p:cNvPr id="7" name="ZoneTexte 6">
            <a:extLst>
              <a:ext uri="{FF2B5EF4-FFF2-40B4-BE49-F238E27FC236}">
                <a16:creationId xmlns:a16="http://schemas.microsoft.com/office/drawing/2014/main" id="{ADB7F56F-3774-C644-A356-3DC56590D50A}"/>
              </a:ext>
            </a:extLst>
          </p:cNvPr>
          <p:cNvSpPr txBox="1"/>
          <p:nvPr/>
        </p:nvSpPr>
        <p:spPr>
          <a:xfrm>
            <a:off x="688769" y="2346924"/>
            <a:ext cx="6483928" cy="369332"/>
          </a:xfrm>
          <a:prstGeom prst="rect">
            <a:avLst/>
          </a:prstGeom>
          <a:noFill/>
        </p:spPr>
        <p:txBody>
          <a:bodyPr wrap="square" rtlCol="0">
            <a:spAutoFit/>
          </a:bodyPr>
          <a:lstStyle/>
          <a:p>
            <a:r>
              <a:rPr lang="fr-FR" dirty="0">
                <a:solidFill>
                  <a:schemeClr val="accent2"/>
                </a:solidFill>
                <a:latin typeface="Raleway" pitchFamily="2" charset="77"/>
              </a:rPr>
              <a:t>Son montant est fixé par accord d’entreprise (L.2312-81)</a:t>
            </a:r>
          </a:p>
        </p:txBody>
      </p:sp>
      <p:sp>
        <p:nvSpPr>
          <p:cNvPr id="8" name="ZoneTexte 7">
            <a:extLst>
              <a:ext uri="{FF2B5EF4-FFF2-40B4-BE49-F238E27FC236}">
                <a16:creationId xmlns:a16="http://schemas.microsoft.com/office/drawing/2014/main" id="{3A44E1B4-A562-0241-9B38-8673CB013FFC}"/>
              </a:ext>
            </a:extLst>
          </p:cNvPr>
          <p:cNvSpPr txBox="1"/>
          <p:nvPr/>
        </p:nvSpPr>
        <p:spPr>
          <a:xfrm>
            <a:off x="688769" y="3177203"/>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Son montant peut-il être de zéro euro ?</a:t>
            </a:r>
          </a:p>
        </p:txBody>
      </p:sp>
      <p:sp>
        <p:nvSpPr>
          <p:cNvPr id="9" name="ZoneTexte 8">
            <a:extLst>
              <a:ext uri="{FF2B5EF4-FFF2-40B4-BE49-F238E27FC236}">
                <a16:creationId xmlns:a16="http://schemas.microsoft.com/office/drawing/2014/main" id="{A7B5C520-D8A2-9C4E-B514-BBA653FA024C}"/>
              </a:ext>
            </a:extLst>
          </p:cNvPr>
          <p:cNvSpPr txBox="1"/>
          <p:nvPr/>
        </p:nvSpPr>
        <p:spPr>
          <a:xfrm>
            <a:off x="688769" y="3505321"/>
            <a:ext cx="6483928" cy="369332"/>
          </a:xfrm>
          <a:prstGeom prst="rect">
            <a:avLst/>
          </a:prstGeom>
          <a:noFill/>
        </p:spPr>
        <p:txBody>
          <a:bodyPr wrap="square" rtlCol="0">
            <a:spAutoFit/>
          </a:bodyPr>
          <a:lstStyle/>
          <a:p>
            <a:r>
              <a:rPr lang="fr-FR" dirty="0">
                <a:solidFill>
                  <a:schemeClr val="accent2"/>
                </a:solidFill>
                <a:latin typeface="Raleway" pitchFamily="2" charset="77"/>
              </a:rPr>
              <a:t>Oui, il n’y a pas de minimum légal!</a:t>
            </a:r>
          </a:p>
        </p:txBody>
      </p:sp>
      <p:sp>
        <p:nvSpPr>
          <p:cNvPr id="10" name="ZoneTexte 9">
            <a:extLst>
              <a:ext uri="{FF2B5EF4-FFF2-40B4-BE49-F238E27FC236}">
                <a16:creationId xmlns:a16="http://schemas.microsoft.com/office/drawing/2014/main" id="{4F48191D-01E9-CF4A-9924-B1EE60597A00}"/>
              </a:ext>
            </a:extLst>
          </p:cNvPr>
          <p:cNvSpPr txBox="1"/>
          <p:nvPr/>
        </p:nvSpPr>
        <p:spPr>
          <a:xfrm>
            <a:off x="688769" y="4202771"/>
            <a:ext cx="7220197" cy="646331"/>
          </a:xfrm>
          <a:prstGeom prst="rect">
            <a:avLst/>
          </a:prstGeom>
          <a:noFill/>
        </p:spPr>
        <p:txBody>
          <a:bodyPr wrap="square" rtlCol="0">
            <a:spAutoFit/>
          </a:bodyPr>
          <a:lstStyle/>
          <a:p>
            <a:r>
              <a:rPr lang="fr-FR" dirty="0">
                <a:solidFill>
                  <a:schemeClr val="accent1"/>
                </a:solidFill>
                <a:latin typeface="Chalkduster" panose="03050602040202020205" pitchFamily="66" charset="77"/>
              </a:rPr>
              <a:t>Dans votre entreprise, est-ce un montant en euros ou un pourcentage de la masse salariale?</a:t>
            </a:r>
          </a:p>
        </p:txBody>
      </p:sp>
      <p:sp>
        <p:nvSpPr>
          <p:cNvPr id="11" name="ZoneTexte 10">
            <a:extLst>
              <a:ext uri="{FF2B5EF4-FFF2-40B4-BE49-F238E27FC236}">
                <a16:creationId xmlns:a16="http://schemas.microsoft.com/office/drawing/2014/main" id="{65D1EAB4-0509-2B4C-A34D-B3386B49B7B4}"/>
              </a:ext>
            </a:extLst>
          </p:cNvPr>
          <p:cNvSpPr txBox="1"/>
          <p:nvPr/>
        </p:nvSpPr>
        <p:spPr>
          <a:xfrm>
            <a:off x="688769" y="4814278"/>
            <a:ext cx="6483928" cy="369332"/>
          </a:xfrm>
          <a:prstGeom prst="rect">
            <a:avLst/>
          </a:prstGeom>
          <a:noFill/>
        </p:spPr>
        <p:txBody>
          <a:bodyPr wrap="square" rtlCol="0">
            <a:spAutoFit/>
          </a:bodyPr>
          <a:lstStyle/>
          <a:p>
            <a:r>
              <a:rPr lang="fr-FR" dirty="0">
                <a:solidFill>
                  <a:schemeClr val="accent2"/>
                </a:solidFill>
                <a:latin typeface="Raleway" pitchFamily="2" charset="77"/>
              </a:rPr>
              <a:t>Les deux sont possibles</a:t>
            </a:r>
          </a:p>
        </p:txBody>
      </p:sp>
      <p:sp>
        <p:nvSpPr>
          <p:cNvPr id="12" name="ZoneTexte 11">
            <a:extLst>
              <a:ext uri="{FF2B5EF4-FFF2-40B4-BE49-F238E27FC236}">
                <a16:creationId xmlns:a16="http://schemas.microsoft.com/office/drawing/2014/main" id="{EF077A1D-2FC0-F742-A317-61B13F74020E}"/>
              </a:ext>
            </a:extLst>
          </p:cNvPr>
          <p:cNvSpPr txBox="1"/>
          <p:nvPr/>
        </p:nvSpPr>
        <p:spPr>
          <a:xfrm>
            <a:off x="688769" y="5460609"/>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Et s’il n’y a pas d’accord d’entreprise?</a:t>
            </a:r>
          </a:p>
        </p:txBody>
      </p:sp>
      <p:sp>
        <p:nvSpPr>
          <p:cNvPr id="13" name="ZoneTexte 12">
            <a:extLst>
              <a:ext uri="{FF2B5EF4-FFF2-40B4-BE49-F238E27FC236}">
                <a16:creationId xmlns:a16="http://schemas.microsoft.com/office/drawing/2014/main" id="{365199AC-3393-6749-8CC7-9D23A6CBE635}"/>
              </a:ext>
            </a:extLst>
          </p:cNvPr>
          <p:cNvSpPr txBox="1"/>
          <p:nvPr/>
        </p:nvSpPr>
        <p:spPr>
          <a:xfrm>
            <a:off x="688769" y="5788727"/>
            <a:ext cx="6483928" cy="646331"/>
          </a:xfrm>
          <a:prstGeom prst="rect">
            <a:avLst/>
          </a:prstGeom>
          <a:noFill/>
        </p:spPr>
        <p:txBody>
          <a:bodyPr wrap="square" rtlCol="0">
            <a:spAutoFit/>
          </a:bodyPr>
          <a:lstStyle/>
          <a:p>
            <a:r>
              <a:rPr lang="fr-FR" dirty="0">
                <a:solidFill>
                  <a:schemeClr val="accent2"/>
                </a:solidFill>
                <a:latin typeface="Raleway" pitchFamily="2" charset="77"/>
              </a:rPr>
              <a:t>Le montant ne peut alors être inférieur au ratio de l’année précédente (L.2312-81).  </a:t>
            </a:r>
          </a:p>
        </p:txBody>
      </p:sp>
    </p:spTree>
    <p:extLst>
      <p:ext uri="{BB962C8B-B14F-4D97-AF65-F5344CB8AC3E}">
        <p14:creationId xmlns:p14="http://schemas.microsoft.com/office/powerpoint/2010/main" val="13480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solidFill>
                  <a:schemeClr val="tx2"/>
                </a:solidFill>
              </a:rPr>
              <a:t>Le budget ASC</a:t>
            </a:r>
          </a:p>
        </p:txBody>
      </p:sp>
      <p:sp>
        <p:nvSpPr>
          <p:cNvPr id="2" name="ZoneTexte 1">
            <a:extLst>
              <a:ext uri="{FF2B5EF4-FFF2-40B4-BE49-F238E27FC236}">
                <a16:creationId xmlns:a16="http://schemas.microsoft.com/office/drawing/2014/main" id="{E0F027D6-B902-C445-9C07-4B692449C521}"/>
              </a:ext>
            </a:extLst>
          </p:cNvPr>
          <p:cNvSpPr txBox="1"/>
          <p:nvPr/>
        </p:nvSpPr>
        <p:spPr>
          <a:xfrm>
            <a:off x="688769" y="2018806"/>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Qu’est-ce que la fin de l’effet « cliquet »</a:t>
            </a:r>
          </a:p>
        </p:txBody>
      </p:sp>
      <p:sp>
        <p:nvSpPr>
          <p:cNvPr id="7" name="ZoneTexte 6">
            <a:extLst>
              <a:ext uri="{FF2B5EF4-FFF2-40B4-BE49-F238E27FC236}">
                <a16:creationId xmlns:a16="http://schemas.microsoft.com/office/drawing/2014/main" id="{ADB7F56F-3774-C644-A356-3DC56590D50A}"/>
              </a:ext>
            </a:extLst>
          </p:cNvPr>
          <p:cNvSpPr txBox="1"/>
          <p:nvPr/>
        </p:nvSpPr>
        <p:spPr>
          <a:xfrm>
            <a:off x="688768" y="2346924"/>
            <a:ext cx="10046525" cy="646331"/>
          </a:xfrm>
          <a:prstGeom prst="rect">
            <a:avLst/>
          </a:prstGeom>
          <a:noFill/>
        </p:spPr>
        <p:txBody>
          <a:bodyPr wrap="square" rtlCol="0">
            <a:spAutoFit/>
          </a:bodyPr>
          <a:lstStyle/>
          <a:p>
            <a:r>
              <a:rPr lang="fr-FR" dirty="0">
                <a:solidFill>
                  <a:schemeClr val="accent2"/>
                </a:solidFill>
                <a:latin typeface="Raleway" pitchFamily="2" charset="77"/>
              </a:rPr>
              <a:t>Le montant en euros peut désormais être baissé par accord d’entreprise </a:t>
            </a:r>
          </a:p>
          <a:p>
            <a:r>
              <a:rPr lang="fr-FR" i="1" dirty="0">
                <a:solidFill>
                  <a:schemeClr val="accent2"/>
                </a:solidFill>
                <a:latin typeface="Raleway" pitchFamily="2" charset="77"/>
              </a:rPr>
              <a:t>ou</a:t>
            </a:r>
            <a:r>
              <a:rPr lang="fr-FR" dirty="0">
                <a:solidFill>
                  <a:schemeClr val="accent2"/>
                </a:solidFill>
                <a:latin typeface="Raleway" pitchFamily="2" charset="77"/>
              </a:rPr>
              <a:t> par application du </a:t>
            </a:r>
            <a:r>
              <a:rPr lang="fr-FR" b="1" dirty="0">
                <a:solidFill>
                  <a:schemeClr val="accent2"/>
                </a:solidFill>
                <a:latin typeface="Raleway" pitchFamily="2" charset="77"/>
              </a:rPr>
              <a:t>même</a:t>
            </a:r>
            <a:r>
              <a:rPr lang="fr-FR" dirty="0">
                <a:solidFill>
                  <a:schemeClr val="accent2"/>
                </a:solidFill>
                <a:latin typeface="Raleway" pitchFamily="2" charset="77"/>
              </a:rPr>
              <a:t> pourcentage d’une masse salariale </a:t>
            </a:r>
            <a:r>
              <a:rPr lang="fr-FR" b="1" dirty="0">
                <a:solidFill>
                  <a:schemeClr val="accent2"/>
                </a:solidFill>
                <a:latin typeface="Raleway" pitchFamily="2" charset="77"/>
              </a:rPr>
              <a:t>en baisse</a:t>
            </a:r>
          </a:p>
        </p:txBody>
      </p:sp>
      <p:sp>
        <p:nvSpPr>
          <p:cNvPr id="8" name="ZoneTexte 7">
            <a:extLst>
              <a:ext uri="{FF2B5EF4-FFF2-40B4-BE49-F238E27FC236}">
                <a16:creationId xmlns:a16="http://schemas.microsoft.com/office/drawing/2014/main" id="{3A44E1B4-A562-0241-9B38-8673CB013FFC}"/>
              </a:ext>
            </a:extLst>
          </p:cNvPr>
          <p:cNvSpPr txBox="1"/>
          <p:nvPr/>
        </p:nvSpPr>
        <p:spPr>
          <a:xfrm>
            <a:off x="688769" y="3177203"/>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Quelle est la masse salariale brute?</a:t>
            </a:r>
          </a:p>
        </p:txBody>
      </p:sp>
      <p:sp>
        <p:nvSpPr>
          <p:cNvPr id="9" name="ZoneTexte 8">
            <a:extLst>
              <a:ext uri="{FF2B5EF4-FFF2-40B4-BE49-F238E27FC236}">
                <a16:creationId xmlns:a16="http://schemas.microsoft.com/office/drawing/2014/main" id="{A7B5C520-D8A2-9C4E-B514-BBA653FA024C}"/>
              </a:ext>
            </a:extLst>
          </p:cNvPr>
          <p:cNvSpPr txBox="1"/>
          <p:nvPr/>
        </p:nvSpPr>
        <p:spPr>
          <a:xfrm>
            <a:off x="688768" y="3505321"/>
            <a:ext cx="10699668" cy="646331"/>
          </a:xfrm>
          <a:prstGeom prst="rect">
            <a:avLst/>
          </a:prstGeom>
          <a:noFill/>
        </p:spPr>
        <p:txBody>
          <a:bodyPr wrap="square" rtlCol="0">
            <a:spAutoFit/>
          </a:bodyPr>
          <a:lstStyle/>
          <a:p>
            <a:r>
              <a:rPr lang="fr-FR" dirty="0">
                <a:solidFill>
                  <a:schemeClr val="accent2"/>
                </a:solidFill>
                <a:latin typeface="Raleway" pitchFamily="2" charset="77"/>
              </a:rPr>
              <a:t>La même que pour le budget AEP !</a:t>
            </a:r>
          </a:p>
          <a:p>
            <a:r>
              <a:rPr lang="fr-FR" dirty="0">
                <a:solidFill>
                  <a:schemeClr val="accent2"/>
                </a:solidFill>
                <a:latin typeface="Raleway" pitchFamily="2" charset="77"/>
              </a:rPr>
              <a:t>Toutes sommes soumises à cotisations sociales sauf indemnité s de rupture </a:t>
            </a:r>
            <a:r>
              <a:rPr lang="fr-FR" sz="1200" i="1" dirty="0">
                <a:solidFill>
                  <a:schemeClr val="accent2"/>
                </a:solidFill>
                <a:latin typeface="Raleway" pitchFamily="2" charset="77"/>
              </a:rPr>
              <a:t>(abandon JP compte 641)</a:t>
            </a:r>
            <a:endParaRPr lang="fr-FR" i="1" dirty="0">
              <a:solidFill>
                <a:schemeClr val="accent2"/>
              </a:solidFill>
              <a:latin typeface="Raleway" pitchFamily="2" charset="77"/>
            </a:endParaRPr>
          </a:p>
        </p:txBody>
      </p:sp>
      <p:sp>
        <p:nvSpPr>
          <p:cNvPr id="10" name="ZoneTexte 9">
            <a:extLst>
              <a:ext uri="{FF2B5EF4-FFF2-40B4-BE49-F238E27FC236}">
                <a16:creationId xmlns:a16="http://schemas.microsoft.com/office/drawing/2014/main" id="{4F48191D-01E9-CF4A-9924-B1EE60597A00}"/>
              </a:ext>
            </a:extLst>
          </p:cNvPr>
          <p:cNvSpPr txBox="1"/>
          <p:nvPr/>
        </p:nvSpPr>
        <p:spPr>
          <a:xfrm>
            <a:off x="688768" y="4532567"/>
            <a:ext cx="10814462"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Doit-il être versé en une fois?</a:t>
            </a:r>
          </a:p>
        </p:txBody>
      </p:sp>
      <p:sp>
        <p:nvSpPr>
          <p:cNvPr id="11" name="ZoneTexte 10">
            <a:extLst>
              <a:ext uri="{FF2B5EF4-FFF2-40B4-BE49-F238E27FC236}">
                <a16:creationId xmlns:a16="http://schemas.microsoft.com/office/drawing/2014/main" id="{65D1EAB4-0509-2B4C-A34D-B3386B49B7B4}"/>
              </a:ext>
            </a:extLst>
          </p:cNvPr>
          <p:cNvSpPr txBox="1"/>
          <p:nvPr/>
        </p:nvSpPr>
        <p:spPr>
          <a:xfrm>
            <a:off x="688769" y="4814278"/>
            <a:ext cx="9452758" cy="369332"/>
          </a:xfrm>
          <a:prstGeom prst="rect">
            <a:avLst/>
          </a:prstGeom>
          <a:noFill/>
        </p:spPr>
        <p:txBody>
          <a:bodyPr wrap="square" rtlCol="0">
            <a:spAutoFit/>
          </a:bodyPr>
          <a:lstStyle/>
          <a:p>
            <a:r>
              <a:rPr lang="fr-FR" dirty="0">
                <a:solidFill>
                  <a:schemeClr val="accent2"/>
                </a:solidFill>
                <a:latin typeface="Raleway" pitchFamily="2" charset="77"/>
              </a:rPr>
              <a:t>Le code du travail n’impose rien (L.2312-61). Discussion avec l’employeur…</a:t>
            </a:r>
          </a:p>
        </p:txBody>
      </p:sp>
      <p:sp>
        <p:nvSpPr>
          <p:cNvPr id="12" name="ZoneTexte 11">
            <a:extLst>
              <a:ext uri="{FF2B5EF4-FFF2-40B4-BE49-F238E27FC236}">
                <a16:creationId xmlns:a16="http://schemas.microsoft.com/office/drawing/2014/main" id="{EF077A1D-2FC0-F742-A317-61B13F74020E}"/>
              </a:ext>
            </a:extLst>
          </p:cNvPr>
          <p:cNvSpPr txBox="1"/>
          <p:nvPr/>
        </p:nvSpPr>
        <p:spPr>
          <a:xfrm>
            <a:off x="688769" y="5460609"/>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Qu’est-ce que le versement </a:t>
            </a:r>
            <a:r>
              <a:rPr lang="fr-FR" dirty="0" err="1">
                <a:solidFill>
                  <a:schemeClr val="accent1"/>
                </a:solidFill>
                <a:latin typeface="Chalkduster" panose="03050602040202020205" pitchFamily="66" charset="77"/>
              </a:rPr>
              <a:t>régularisateur</a:t>
            </a:r>
            <a:r>
              <a:rPr lang="fr-FR" dirty="0">
                <a:solidFill>
                  <a:schemeClr val="accent1"/>
                </a:solidFill>
                <a:latin typeface="Chalkduster" panose="03050602040202020205" pitchFamily="66" charset="77"/>
              </a:rPr>
              <a:t>?</a:t>
            </a:r>
          </a:p>
        </p:txBody>
      </p:sp>
      <p:sp>
        <p:nvSpPr>
          <p:cNvPr id="13" name="ZoneTexte 12">
            <a:extLst>
              <a:ext uri="{FF2B5EF4-FFF2-40B4-BE49-F238E27FC236}">
                <a16:creationId xmlns:a16="http://schemas.microsoft.com/office/drawing/2014/main" id="{365199AC-3393-6749-8CC7-9D23A6CBE635}"/>
              </a:ext>
            </a:extLst>
          </p:cNvPr>
          <p:cNvSpPr txBox="1"/>
          <p:nvPr/>
        </p:nvSpPr>
        <p:spPr>
          <a:xfrm>
            <a:off x="688769" y="5788727"/>
            <a:ext cx="8538358" cy="646331"/>
          </a:xfrm>
          <a:prstGeom prst="rect">
            <a:avLst/>
          </a:prstGeom>
          <a:noFill/>
        </p:spPr>
        <p:txBody>
          <a:bodyPr wrap="square" rtlCol="0">
            <a:spAutoFit/>
          </a:bodyPr>
          <a:lstStyle/>
          <a:p>
            <a:r>
              <a:rPr lang="fr-FR" dirty="0">
                <a:solidFill>
                  <a:schemeClr val="accent2"/>
                </a:solidFill>
                <a:latin typeface="Raleway" pitchFamily="2" charset="77"/>
              </a:rPr>
              <a:t>L’obligation pour l’employeur de régulariser pour un obtenir un ratio correspondant à la masse salariale réelle de l’année. (prescription civile 5 ans)</a:t>
            </a:r>
          </a:p>
        </p:txBody>
      </p:sp>
    </p:spTree>
    <p:extLst>
      <p:ext uri="{BB962C8B-B14F-4D97-AF65-F5344CB8AC3E}">
        <p14:creationId xmlns:p14="http://schemas.microsoft.com/office/powerpoint/2010/main" val="18394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solidFill>
                  <a:schemeClr val="tx2"/>
                </a:solidFill>
              </a:rPr>
              <a:t>Le budget AEP</a:t>
            </a:r>
          </a:p>
        </p:txBody>
      </p:sp>
      <p:sp>
        <p:nvSpPr>
          <p:cNvPr id="7" name="ZoneTexte 6">
            <a:extLst>
              <a:ext uri="{FF2B5EF4-FFF2-40B4-BE49-F238E27FC236}">
                <a16:creationId xmlns:a16="http://schemas.microsoft.com/office/drawing/2014/main" id="{A5C55910-8606-6143-855E-593A04EF3BDF}"/>
              </a:ext>
            </a:extLst>
          </p:cNvPr>
          <p:cNvSpPr txBox="1"/>
          <p:nvPr/>
        </p:nvSpPr>
        <p:spPr>
          <a:xfrm>
            <a:off x="676894" y="1690688"/>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Comment est-il calculé?</a:t>
            </a:r>
          </a:p>
        </p:txBody>
      </p:sp>
      <p:sp>
        <p:nvSpPr>
          <p:cNvPr id="8" name="ZoneTexte 7">
            <a:extLst>
              <a:ext uri="{FF2B5EF4-FFF2-40B4-BE49-F238E27FC236}">
                <a16:creationId xmlns:a16="http://schemas.microsoft.com/office/drawing/2014/main" id="{2D425549-3C1E-F34D-9D30-1978A754AEFF}"/>
              </a:ext>
            </a:extLst>
          </p:cNvPr>
          <p:cNvSpPr txBox="1"/>
          <p:nvPr/>
        </p:nvSpPr>
        <p:spPr>
          <a:xfrm>
            <a:off x="676893" y="2018806"/>
            <a:ext cx="10330047" cy="369332"/>
          </a:xfrm>
          <a:prstGeom prst="rect">
            <a:avLst/>
          </a:prstGeom>
          <a:noFill/>
        </p:spPr>
        <p:txBody>
          <a:bodyPr wrap="square" rtlCol="0">
            <a:spAutoFit/>
          </a:bodyPr>
          <a:lstStyle/>
          <a:p>
            <a:r>
              <a:rPr lang="fr-FR" dirty="0">
                <a:solidFill>
                  <a:schemeClr val="accent2"/>
                </a:solidFill>
                <a:latin typeface="Raleway" pitchFamily="2" charset="77"/>
              </a:rPr>
              <a:t>Son montant est fixé par la Loi 0,2 % , ou 0,22 si + 2000 ETP </a:t>
            </a:r>
            <a:r>
              <a:rPr lang="fr-FR" i="1" dirty="0">
                <a:solidFill>
                  <a:schemeClr val="accent2"/>
                </a:solidFill>
                <a:latin typeface="Raleway" pitchFamily="2" charset="77"/>
              </a:rPr>
              <a:t>(L.2315-61 et L.2315-62)</a:t>
            </a:r>
          </a:p>
        </p:txBody>
      </p:sp>
      <p:sp>
        <p:nvSpPr>
          <p:cNvPr id="9" name="ZoneTexte 8">
            <a:extLst>
              <a:ext uri="{FF2B5EF4-FFF2-40B4-BE49-F238E27FC236}">
                <a16:creationId xmlns:a16="http://schemas.microsoft.com/office/drawing/2014/main" id="{FCA8DF7C-992E-1B45-9D03-256B7C97E59E}"/>
              </a:ext>
            </a:extLst>
          </p:cNvPr>
          <p:cNvSpPr txBox="1"/>
          <p:nvPr/>
        </p:nvSpPr>
        <p:spPr>
          <a:xfrm>
            <a:off x="676894" y="2849085"/>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Peut-il être baissé par accord d’entreprise?</a:t>
            </a:r>
          </a:p>
        </p:txBody>
      </p:sp>
      <p:sp>
        <p:nvSpPr>
          <p:cNvPr id="10" name="ZoneTexte 9">
            <a:extLst>
              <a:ext uri="{FF2B5EF4-FFF2-40B4-BE49-F238E27FC236}">
                <a16:creationId xmlns:a16="http://schemas.microsoft.com/office/drawing/2014/main" id="{55600DAF-AD90-8248-90E3-4E3C9900C9B4}"/>
              </a:ext>
            </a:extLst>
          </p:cNvPr>
          <p:cNvSpPr txBox="1"/>
          <p:nvPr/>
        </p:nvSpPr>
        <p:spPr>
          <a:xfrm>
            <a:off x="676894" y="3177203"/>
            <a:ext cx="10838212" cy="369332"/>
          </a:xfrm>
          <a:prstGeom prst="rect">
            <a:avLst/>
          </a:prstGeom>
          <a:noFill/>
        </p:spPr>
        <p:txBody>
          <a:bodyPr wrap="square" rtlCol="0">
            <a:spAutoFit/>
          </a:bodyPr>
          <a:lstStyle/>
          <a:p>
            <a:r>
              <a:rPr lang="fr-FR" dirty="0">
                <a:solidFill>
                  <a:schemeClr val="accent2"/>
                </a:solidFill>
                <a:latin typeface="Raleway" pitchFamily="2" charset="77"/>
              </a:rPr>
              <a:t>Non, le montant est d’ordre public, y déroger serait commettre un délit d’entrave pour l’employeur !</a:t>
            </a:r>
          </a:p>
        </p:txBody>
      </p:sp>
      <p:sp>
        <p:nvSpPr>
          <p:cNvPr id="11" name="ZoneTexte 10">
            <a:extLst>
              <a:ext uri="{FF2B5EF4-FFF2-40B4-BE49-F238E27FC236}">
                <a16:creationId xmlns:a16="http://schemas.microsoft.com/office/drawing/2014/main" id="{78F46D43-6453-2E49-9B7C-62BB73B2A5EF}"/>
              </a:ext>
            </a:extLst>
          </p:cNvPr>
          <p:cNvSpPr txBox="1"/>
          <p:nvPr/>
        </p:nvSpPr>
        <p:spPr>
          <a:xfrm>
            <a:off x="676894" y="3874653"/>
            <a:ext cx="7220197" cy="369332"/>
          </a:xfrm>
          <a:prstGeom prst="rect">
            <a:avLst/>
          </a:prstGeom>
          <a:noFill/>
        </p:spPr>
        <p:txBody>
          <a:bodyPr wrap="square" rtlCol="0">
            <a:spAutoFit/>
          </a:bodyPr>
          <a:lstStyle/>
          <a:p>
            <a:r>
              <a:rPr lang="fr-FR" dirty="0">
                <a:solidFill>
                  <a:schemeClr val="accent1"/>
                </a:solidFill>
                <a:latin typeface="Chalkduster" panose="03050602040202020205" pitchFamily="66" charset="77"/>
              </a:rPr>
              <a:t>Peut-il être majoré par l’employeur?</a:t>
            </a:r>
          </a:p>
        </p:txBody>
      </p:sp>
      <p:sp>
        <p:nvSpPr>
          <p:cNvPr id="12" name="ZoneTexte 11">
            <a:extLst>
              <a:ext uri="{FF2B5EF4-FFF2-40B4-BE49-F238E27FC236}">
                <a16:creationId xmlns:a16="http://schemas.microsoft.com/office/drawing/2014/main" id="{44F1A918-5F07-5843-AD80-05C521763BB3}"/>
              </a:ext>
            </a:extLst>
          </p:cNvPr>
          <p:cNvSpPr txBox="1"/>
          <p:nvPr/>
        </p:nvSpPr>
        <p:spPr>
          <a:xfrm>
            <a:off x="676894" y="4250375"/>
            <a:ext cx="6483928" cy="369332"/>
          </a:xfrm>
          <a:prstGeom prst="rect">
            <a:avLst/>
          </a:prstGeom>
          <a:noFill/>
        </p:spPr>
        <p:txBody>
          <a:bodyPr wrap="square" rtlCol="0">
            <a:spAutoFit/>
          </a:bodyPr>
          <a:lstStyle/>
          <a:p>
            <a:r>
              <a:rPr lang="fr-FR" dirty="0">
                <a:solidFill>
                  <a:schemeClr val="accent2"/>
                </a:solidFill>
                <a:latin typeface="Raleway" pitchFamily="2" charset="77"/>
              </a:rPr>
              <a:t>Rare.. mais pas impossible !</a:t>
            </a:r>
          </a:p>
        </p:txBody>
      </p:sp>
      <p:sp>
        <p:nvSpPr>
          <p:cNvPr id="13" name="ZoneTexte 12">
            <a:extLst>
              <a:ext uri="{FF2B5EF4-FFF2-40B4-BE49-F238E27FC236}">
                <a16:creationId xmlns:a16="http://schemas.microsoft.com/office/drawing/2014/main" id="{706115EF-E925-3440-A181-2133C5296DFB}"/>
              </a:ext>
            </a:extLst>
          </p:cNvPr>
          <p:cNvSpPr txBox="1"/>
          <p:nvPr/>
        </p:nvSpPr>
        <p:spPr>
          <a:xfrm>
            <a:off x="676893" y="5033050"/>
            <a:ext cx="10675917" cy="523220"/>
          </a:xfrm>
          <a:prstGeom prst="rect">
            <a:avLst/>
          </a:prstGeom>
          <a:noFill/>
        </p:spPr>
        <p:txBody>
          <a:bodyPr wrap="square" rtlCol="0">
            <a:spAutoFit/>
          </a:bodyPr>
          <a:lstStyle/>
          <a:p>
            <a:r>
              <a:rPr lang="fr-FR" sz="2800" u="sng" dirty="0">
                <a:solidFill>
                  <a:schemeClr val="accent3"/>
                </a:solidFill>
                <a:latin typeface="Gunny Rewritten" panose="03080400000000000000" pitchFamily="66" charset="-128"/>
                <a:ea typeface="Gunny Rewritten" panose="03080400000000000000" pitchFamily="66" charset="-128"/>
              </a:rPr>
              <a:t>Les modalités de calculs et de versement sont identiques à celle du budget ASC.</a:t>
            </a:r>
          </a:p>
        </p:txBody>
      </p:sp>
    </p:spTree>
    <p:extLst>
      <p:ext uri="{BB962C8B-B14F-4D97-AF65-F5344CB8AC3E}">
        <p14:creationId xmlns:p14="http://schemas.microsoft.com/office/powerpoint/2010/main" val="117329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grpSp>
        <p:nvGrpSpPr>
          <p:cNvPr id="2" name="Groupe 1">
            <a:extLst>
              <a:ext uri="{FF2B5EF4-FFF2-40B4-BE49-F238E27FC236}">
                <a16:creationId xmlns:a16="http://schemas.microsoft.com/office/drawing/2014/main" id="{237C4B23-B137-9846-BB72-6CE6FEC95D8F}"/>
              </a:ext>
            </a:extLst>
          </p:cNvPr>
          <p:cNvGrpSpPr/>
          <p:nvPr/>
        </p:nvGrpSpPr>
        <p:grpSpPr>
          <a:xfrm>
            <a:off x="500297" y="2817413"/>
            <a:ext cx="11191405" cy="1856016"/>
            <a:chOff x="500297" y="2817413"/>
            <a:chExt cx="11191405" cy="1856016"/>
          </a:xfrm>
        </p:grpSpPr>
        <p:sp>
          <p:nvSpPr>
            <p:cNvPr id="6" name="Forme libre : forme 55">
              <a:extLst>
                <a:ext uri="{FF2B5EF4-FFF2-40B4-BE49-F238E27FC236}">
                  <a16:creationId xmlns:a16="http://schemas.microsoft.com/office/drawing/2014/main" id="{7E3C6BC6-251D-794B-8562-21582B9DC630}"/>
                </a:ext>
              </a:extLst>
            </p:cNvPr>
            <p:cNvSpPr/>
            <p:nvPr/>
          </p:nvSpPr>
          <p:spPr>
            <a:xfrm>
              <a:off x="500297" y="2817413"/>
              <a:ext cx="2189313" cy="1856016"/>
            </a:xfrm>
            <a:custGeom>
              <a:avLst/>
              <a:gdLst>
                <a:gd name="connsiteX0" fmla="*/ 0 w 2189313"/>
                <a:gd name="connsiteY0" fmla="*/ 0 h 569626"/>
                <a:gd name="connsiteX1" fmla="*/ 2079271 w 2189313"/>
                <a:gd name="connsiteY1" fmla="*/ 0 h 569626"/>
                <a:gd name="connsiteX2" fmla="*/ 2189313 w 2189313"/>
                <a:gd name="connsiteY2" fmla="*/ 284813 h 569626"/>
                <a:gd name="connsiteX3" fmla="*/ 2079271 w 2189313"/>
                <a:gd name="connsiteY3" fmla="*/ 569626 h 569626"/>
                <a:gd name="connsiteX4" fmla="*/ 0 w 2189313"/>
                <a:gd name="connsiteY4" fmla="*/ 569626 h 569626"/>
                <a:gd name="connsiteX5" fmla="*/ 0 w 2189313"/>
                <a:gd name="connsiteY5" fmla="*/ 291279 h 569626"/>
                <a:gd name="connsiteX6" fmla="*/ 2498 w 2189313"/>
                <a:gd name="connsiteY6" fmla="*/ 284813 h 569626"/>
                <a:gd name="connsiteX7" fmla="*/ 0 w 2189313"/>
                <a:gd name="connsiteY7" fmla="*/ 278348 h 569626"/>
                <a:gd name="connsiteX8" fmla="*/ 0 w 2189313"/>
                <a:gd name="connsiteY8"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9313" h="569626">
                  <a:moveTo>
                    <a:pt x="0" y="0"/>
                  </a:moveTo>
                  <a:lnTo>
                    <a:pt x="2079271" y="0"/>
                  </a:lnTo>
                  <a:lnTo>
                    <a:pt x="2189313" y="284813"/>
                  </a:lnTo>
                  <a:lnTo>
                    <a:pt x="2079271" y="569626"/>
                  </a:lnTo>
                  <a:lnTo>
                    <a:pt x="0" y="569626"/>
                  </a:lnTo>
                  <a:lnTo>
                    <a:pt x="0" y="291279"/>
                  </a:lnTo>
                  <a:lnTo>
                    <a:pt x="2498" y="284813"/>
                  </a:lnTo>
                  <a:lnTo>
                    <a:pt x="0" y="278348"/>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CALCUL DES BUDGETS</a:t>
              </a:r>
            </a:p>
          </p:txBody>
        </p:sp>
        <p:sp>
          <p:nvSpPr>
            <p:cNvPr id="7" name="Forme libre : forme 56">
              <a:extLst>
                <a:ext uri="{FF2B5EF4-FFF2-40B4-BE49-F238E27FC236}">
                  <a16:creationId xmlns:a16="http://schemas.microsoft.com/office/drawing/2014/main" id="{E23113BC-6EE0-CE44-A679-03EABB87E1A7}"/>
                </a:ext>
              </a:extLst>
            </p:cNvPr>
            <p:cNvSpPr/>
            <p:nvPr/>
          </p:nvSpPr>
          <p:spPr>
            <a:xfrm>
              <a:off x="2643276" y="2817413"/>
              <a:ext cx="2296857" cy="1856016"/>
            </a:xfrm>
            <a:custGeom>
              <a:avLst/>
              <a:gdLst>
                <a:gd name="connsiteX0" fmla="*/ 0 w 2296857"/>
                <a:gd name="connsiteY0" fmla="*/ 0 h 569626"/>
                <a:gd name="connsiteX1" fmla="*/ 2186816 w 2296857"/>
                <a:gd name="connsiteY1" fmla="*/ 0 h 569626"/>
                <a:gd name="connsiteX2" fmla="*/ 2296857 w 2296857"/>
                <a:gd name="connsiteY2" fmla="*/ 284813 h 569626"/>
                <a:gd name="connsiteX3" fmla="*/ 2186816 w 2296857"/>
                <a:gd name="connsiteY3" fmla="*/ 569626 h 569626"/>
                <a:gd name="connsiteX4" fmla="*/ 0 w 2296857"/>
                <a:gd name="connsiteY4" fmla="*/ 569626 h 569626"/>
                <a:gd name="connsiteX5" fmla="*/ 110042 w 2296857"/>
                <a:gd name="connsiteY5" fmla="*/ 284813 h 569626"/>
                <a:gd name="connsiteX6" fmla="*/ 0 w 2296857"/>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7" h="569626">
                  <a:moveTo>
                    <a:pt x="0" y="0"/>
                  </a:moveTo>
                  <a:lnTo>
                    <a:pt x="2186816" y="0"/>
                  </a:lnTo>
                  <a:lnTo>
                    <a:pt x="2296857" y="284813"/>
                  </a:lnTo>
                  <a:lnTo>
                    <a:pt x="2186816" y="569626"/>
                  </a:lnTo>
                  <a:lnTo>
                    <a:pt x="0" y="569626"/>
                  </a:lnTo>
                  <a:lnTo>
                    <a:pt x="110042" y="28481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UTILISATIONS DES BUDGETS</a:t>
              </a:r>
            </a:p>
          </p:txBody>
        </p:sp>
        <p:sp>
          <p:nvSpPr>
            <p:cNvPr id="8" name="Forme libre : forme 57">
              <a:extLst>
                <a:ext uri="{FF2B5EF4-FFF2-40B4-BE49-F238E27FC236}">
                  <a16:creationId xmlns:a16="http://schemas.microsoft.com/office/drawing/2014/main" id="{14008DAC-BE1B-0B49-BBB1-F698C3F88C4D}"/>
                </a:ext>
              </a:extLst>
            </p:cNvPr>
            <p:cNvSpPr/>
            <p:nvPr/>
          </p:nvSpPr>
          <p:spPr>
            <a:xfrm>
              <a:off x="4893799" y="2817413"/>
              <a:ext cx="2296856" cy="1856016"/>
            </a:xfrm>
            <a:custGeom>
              <a:avLst/>
              <a:gdLst>
                <a:gd name="connsiteX0" fmla="*/ 0 w 2296856"/>
                <a:gd name="connsiteY0" fmla="*/ 0 h 569626"/>
                <a:gd name="connsiteX1" fmla="*/ 2186815 w 2296856"/>
                <a:gd name="connsiteY1" fmla="*/ 0 h 569626"/>
                <a:gd name="connsiteX2" fmla="*/ 2296856 w 2296856"/>
                <a:gd name="connsiteY2" fmla="*/ 284813 h 569626"/>
                <a:gd name="connsiteX3" fmla="*/ 2186815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5" y="0"/>
                  </a:lnTo>
                  <a:lnTo>
                    <a:pt x="2296856" y="284813"/>
                  </a:lnTo>
                  <a:lnTo>
                    <a:pt x="2186815" y="569626"/>
                  </a:lnTo>
                  <a:lnTo>
                    <a:pt x="0" y="569626"/>
                  </a:lnTo>
                  <a:lnTo>
                    <a:pt x="110041" y="284813"/>
                  </a:lnTo>
                  <a:lnTo>
                    <a:pt x="0" y="0"/>
                  </a:lnTo>
                  <a:close/>
                </a:path>
              </a:pathLst>
            </a:custGeom>
            <a:solidFill>
              <a:schemeClr val="accent3">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REGLES URSSAF</a:t>
              </a:r>
            </a:p>
          </p:txBody>
        </p:sp>
        <p:sp>
          <p:nvSpPr>
            <p:cNvPr id="9" name="Forme libre : forme 58">
              <a:extLst>
                <a:ext uri="{FF2B5EF4-FFF2-40B4-BE49-F238E27FC236}">
                  <a16:creationId xmlns:a16="http://schemas.microsoft.com/office/drawing/2014/main" id="{733B281A-6A19-5B44-B5B2-FDCD0DFAAB92}"/>
                </a:ext>
              </a:extLst>
            </p:cNvPr>
            <p:cNvSpPr/>
            <p:nvPr/>
          </p:nvSpPr>
          <p:spPr>
            <a:xfrm>
              <a:off x="7144322" y="2817413"/>
              <a:ext cx="2296856" cy="1856016"/>
            </a:xfrm>
            <a:custGeom>
              <a:avLst/>
              <a:gdLst>
                <a:gd name="connsiteX0" fmla="*/ 0 w 2296856"/>
                <a:gd name="connsiteY0" fmla="*/ 0 h 569626"/>
                <a:gd name="connsiteX1" fmla="*/ 2186814 w 2296856"/>
                <a:gd name="connsiteY1" fmla="*/ 0 h 569626"/>
                <a:gd name="connsiteX2" fmla="*/ 2296856 w 2296856"/>
                <a:gd name="connsiteY2" fmla="*/ 284813 h 569626"/>
                <a:gd name="connsiteX3" fmla="*/ 2186814 w 2296856"/>
                <a:gd name="connsiteY3" fmla="*/ 569626 h 569626"/>
                <a:gd name="connsiteX4" fmla="*/ 0 w 2296856"/>
                <a:gd name="connsiteY4" fmla="*/ 569626 h 569626"/>
                <a:gd name="connsiteX5" fmla="*/ 110041 w 2296856"/>
                <a:gd name="connsiteY5" fmla="*/ 284813 h 569626"/>
                <a:gd name="connsiteX6" fmla="*/ 0 w 2296856"/>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6" h="569626">
                  <a:moveTo>
                    <a:pt x="0" y="0"/>
                  </a:moveTo>
                  <a:lnTo>
                    <a:pt x="2186814" y="0"/>
                  </a:lnTo>
                  <a:lnTo>
                    <a:pt x="2296856" y="284813"/>
                  </a:lnTo>
                  <a:lnTo>
                    <a:pt x="2186814" y="569626"/>
                  </a:lnTo>
                  <a:lnTo>
                    <a:pt x="0" y="569626"/>
                  </a:lnTo>
                  <a:lnTo>
                    <a:pt x="110041" y="284813"/>
                  </a:lnTo>
                  <a:lnTo>
                    <a:pt x="0" y="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TRANSFERT ENTRE LES DEUX BUDGETS</a:t>
              </a:r>
            </a:p>
          </p:txBody>
        </p:sp>
        <p:sp>
          <p:nvSpPr>
            <p:cNvPr id="10" name="Forme libre : forme 59">
              <a:extLst>
                <a:ext uri="{FF2B5EF4-FFF2-40B4-BE49-F238E27FC236}">
                  <a16:creationId xmlns:a16="http://schemas.microsoft.com/office/drawing/2014/main" id="{60CD8758-506B-984C-A428-F727274A1CDE}"/>
                </a:ext>
              </a:extLst>
            </p:cNvPr>
            <p:cNvSpPr/>
            <p:nvPr/>
          </p:nvSpPr>
          <p:spPr>
            <a:xfrm>
              <a:off x="9394844" y="2817413"/>
              <a:ext cx="2296858" cy="1856016"/>
            </a:xfrm>
            <a:custGeom>
              <a:avLst/>
              <a:gdLst>
                <a:gd name="connsiteX0" fmla="*/ 0 w 2296858"/>
                <a:gd name="connsiteY0" fmla="*/ 0 h 569626"/>
                <a:gd name="connsiteX1" fmla="*/ 2186816 w 2296858"/>
                <a:gd name="connsiteY1" fmla="*/ 0 h 569626"/>
                <a:gd name="connsiteX2" fmla="*/ 2296858 w 2296858"/>
                <a:gd name="connsiteY2" fmla="*/ 284813 h 569626"/>
                <a:gd name="connsiteX3" fmla="*/ 2186816 w 2296858"/>
                <a:gd name="connsiteY3" fmla="*/ 569626 h 569626"/>
                <a:gd name="connsiteX4" fmla="*/ 0 w 2296858"/>
                <a:gd name="connsiteY4" fmla="*/ 569626 h 569626"/>
                <a:gd name="connsiteX5" fmla="*/ 110042 w 2296858"/>
                <a:gd name="connsiteY5" fmla="*/ 284813 h 569626"/>
                <a:gd name="connsiteX6" fmla="*/ 0 w 2296858"/>
                <a:gd name="connsiteY6" fmla="*/ 0 h 569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6858" h="569626">
                  <a:moveTo>
                    <a:pt x="0" y="0"/>
                  </a:moveTo>
                  <a:lnTo>
                    <a:pt x="2186816" y="0"/>
                  </a:lnTo>
                  <a:lnTo>
                    <a:pt x="2296858" y="284813"/>
                  </a:lnTo>
                  <a:lnTo>
                    <a:pt x="2186816" y="569626"/>
                  </a:lnTo>
                  <a:lnTo>
                    <a:pt x="0" y="569626"/>
                  </a:lnTo>
                  <a:lnTo>
                    <a:pt x="110042" y="284813"/>
                  </a:lnTo>
                  <a:lnTo>
                    <a:pt x="0" y="0"/>
                  </a:lnTo>
                  <a:close/>
                </a:path>
              </a:pathLst>
            </a:custGeom>
            <a:solidFill>
              <a:srgbClr val="B4BE1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fr-FR" sz="2400" dirty="0">
                  <a:solidFill>
                    <a:schemeClr val="bg1"/>
                  </a:solidFill>
                </a:rPr>
                <a:t>QUESTIONS / REPONSES</a:t>
              </a:r>
            </a:p>
          </p:txBody>
        </p:sp>
      </p:grpSp>
      <p:sp>
        <p:nvSpPr>
          <p:cNvPr id="12" name="ZoneTexte 11">
            <a:extLst>
              <a:ext uri="{FF2B5EF4-FFF2-40B4-BE49-F238E27FC236}">
                <a16:creationId xmlns:a16="http://schemas.microsoft.com/office/drawing/2014/main" id="{DBBB359D-89E1-964B-B4D8-D73E16A6F0D4}"/>
              </a:ext>
            </a:extLst>
          </p:cNvPr>
          <p:cNvSpPr txBox="1"/>
          <p:nvPr/>
        </p:nvSpPr>
        <p:spPr>
          <a:xfrm>
            <a:off x="671015" y="504968"/>
            <a:ext cx="10849970" cy="1261884"/>
          </a:xfrm>
          <a:prstGeom prst="rect">
            <a:avLst/>
          </a:prstGeom>
          <a:noFill/>
        </p:spPr>
        <p:txBody>
          <a:bodyPr wrap="square" rtlCol="0">
            <a:spAutoFit/>
          </a:bodyPr>
          <a:lstStyle/>
          <a:p>
            <a:pPr algn="ctr"/>
            <a:r>
              <a:rPr lang="fr-FR" sz="4800" dirty="0">
                <a:solidFill>
                  <a:schemeClr val="accent1"/>
                </a:solidFill>
                <a:latin typeface="Chalkduster" panose="03050602040202020205" pitchFamily="66" charset="77"/>
              </a:rPr>
              <a:t>L’utilisation</a:t>
            </a:r>
          </a:p>
          <a:p>
            <a:pPr algn="ctr"/>
            <a:r>
              <a:rPr lang="fr-FR" sz="2800" dirty="0">
                <a:solidFill>
                  <a:schemeClr val="accent3"/>
                </a:solidFill>
                <a:latin typeface="League Spartan" pitchFamily="2" charset="77"/>
              </a:rPr>
              <a:t>des budgets AEP et ASC</a:t>
            </a:r>
          </a:p>
        </p:txBody>
      </p:sp>
    </p:spTree>
    <p:extLst>
      <p:ext uri="{BB962C8B-B14F-4D97-AF65-F5344CB8AC3E}">
        <p14:creationId xmlns:p14="http://schemas.microsoft.com/office/powerpoint/2010/main" val="323821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A5B276BA-FD3C-8A41-A982-21F9F6FCFC5A}"/>
              </a:ext>
            </a:extLst>
          </p:cNvPr>
          <p:cNvPicPr>
            <a:picLocks noChangeAspect="1"/>
          </p:cNvPicPr>
          <p:nvPr/>
        </p:nvPicPr>
        <p:blipFill rotWithShape="1">
          <a:blip r:embed="rId2"/>
          <a:srcRect t="12805" b="18293"/>
          <a:stretch/>
        </p:blipFill>
        <p:spPr>
          <a:xfrm>
            <a:off x="9947781" y="5765180"/>
            <a:ext cx="2244219" cy="1092820"/>
          </a:xfrm>
          <a:prstGeom prst="rect">
            <a:avLst/>
          </a:prstGeom>
        </p:spPr>
      </p:pic>
      <p:sp>
        <p:nvSpPr>
          <p:cNvPr id="3" name="Titre 1">
            <a:extLst>
              <a:ext uri="{FF2B5EF4-FFF2-40B4-BE49-F238E27FC236}">
                <a16:creationId xmlns:a16="http://schemas.microsoft.com/office/drawing/2014/main" id="{E9421B8A-62FC-264E-8215-A3339CFDB4AD}"/>
              </a:ext>
            </a:extLst>
          </p:cNvPr>
          <p:cNvSpPr>
            <a:spLocks noGrp="1"/>
          </p:cNvSpPr>
          <p:nvPr>
            <p:ph type="title"/>
          </p:nvPr>
        </p:nvSpPr>
        <p:spPr>
          <a:xfrm>
            <a:off x="491341" y="365125"/>
            <a:ext cx="10515600" cy="1325563"/>
          </a:xfrm>
        </p:spPr>
        <p:txBody>
          <a:bodyPr/>
          <a:lstStyle/>
          <a:p>
            <a:r>
              <a:rPr lang="fr-FR" dirty="0">
                <a:latin typeface="Chalkduster" panose="03050602040202020205" pitchFamily="66" charset="77"/>
              </a:rPr>
              <a:t>Utilisation du budget AEP</a:t>
            </a:r>
          </a:p>
        </p:txBody>
      </p:sp>
      <p:sp>
        <p:nvSpPr>
          <p:cNvPr id="7" name="Rectangle 6">
            <a:extLst>
              <a:ext uri="{FF2B5EF4-FFF2-40B4-BE49-F238E27FC236}">
                <a16:creationId xmlns:a16="http://schemas.microsoft.com/office/drawing/2014/main" id="{CC97B0AF-2758-464C-91E5-5F3FF35B44A8}"/>
              </a:ext>
            </a:extLst>
          </p:cNvPr>
          <p:cNvSpPr/>
          <p:nvPr/>
        </p:nvSpPr>
        <p:spPr>
          <a:xfrm>
            <a:off x="677332" y="2502300"/>
            <a:ext cx="8365068" cy="553998"/>
          </a:xfrm>
          <a:prstGeom prst="rect">
            <a:avLst/>
          </a:prstGeom>
        </p:spPr>
        <p:txBody>
          <a:bodyPr wrap="square">
            <a:spAutoFit/>
          </a:bodyPr>
          <a:lstStyle/>
          <a:p>
            <a:pPr marL="285750" indent="-285750">
              <a:lnSpc>
                <a:spcPts val="1800"/>
              </a:lnSpc>
              <a:spcBef>
                <a:spcPts val="1800"/>
              </a:spcBef>
              <a:spcAft>
                <a:spcPts val="900"/>
              </a:spcAft>
              <a:buFont typeface="Wingdings" pitchFamily="2" charset="2"/>
              <a:buChar char="ü"/>
            </a:pPr>
            <a:r>
              <a:rPr lang="fr-FR" sz="2000" b="1" dirty="0">
                <a:solidFill>
                  <a:schemeClr val="accent3"/>
                </a:solidFill>
                <a:latin typeface="Raleway" pitchFamily="2" charset="77"/>
                <a:ea typeface="PT Sans" panose="020B0503020203020204" pitchFamily="34" charset="77"/>
                <a:cs typeface="PT Sans" panose="020B0503020203020204" pitchFamily="34" charset="77"/>
              </a:rPr>
              <a:t>Il n'existe aucune énumération légale des dépenses qui peuvent être réglées avec le budget de fonctionnement.</a:t>
            </a:r>
          </a:p>
        </p:txBody>
      </p:sp>
      <p:sp>
        <p:nvSpPr>
          <p:cNvPr id="8" name="Rectangle 7">
            <a:extLst>
              <a:ext uri="{FF2B5EF4-FFF2-40B4-BE49-F238E27FC236}">
                <a16:creationId xmlns:a16="http://schemas.microsoft.com/office/drawing/2014/main" id="{2C9F0E7A-64D0-1D4B-832D-B25926B1098A}"/>
              </a:ext>
            </a:extLst>
          </p:cNvPr>
          <p:cNvSpPr/>
          <p:nvPr/>
        </p:nvSpPr>
        <p:spPr>
          <a:xfrm>
            <a:off x="677332" y="3739103"/>
            <a:ext cx="8365068" cy="553998"/>
          </a:xfrm>
          <a:prstGeom prst="rect">
            <a:avLst/>
          </a:prstGeom>
        </p:spPr>
        <p:txBody>
          <a:bodyPr wrap="square">
            <a:spAutoFit/>
          </a:bodyPr>
          <a:lstStyle/>
          <a:p>
            <a:pPr marL="285750" indent="-285750">
              <a:lnSpc>
                <a:spcPts val="1800"/>
              </a:lnSpc>
              <a:spcBef>
                <a:spcPts val="1800"/>
              </a:spcBef>
              <a:spcAft>
                <a:spcPts val="900"/>
              </a:spcAft>
              <a:buFont typeface="Wingdings" pitchFamily="2" charset="2"/>
              <a:buChar char="ü"/>
            </a:pPr>
            <a:r>
              <a:rPr lang="fr-FR" sz="2000" b="1" dirty="0">
                <a:solidFill>
                  <a:schemeClr val="accent3"/>
                </a:solidFill>
                <a:latin typeface="Raleway" pitchFamily="2" charset="77"/>
                <a:ea typeface="PT Sans" panose="020B0503020203020204" pitchFamily="34" charset="77"/>
                <a:cs typeface="PT Sans" panose="020B0503020203020204" pitchFamily="34" charset="77"/>
              </a:rPr>
              <a:t>Les dépenses liées au fonctionnement administratif du CSE peuvent être prises en charge par le budget de fonctionnement</a:t>
            </a:r>
          </a:p>
        </p:txBody>
      </p:sp>
      <p:sp>
        <p:nvSpPr>
          <p:cNvPr id="9" name="Rectangle 8">
            <a:extLst>
              <a:ext uri="{FF2B5EF4-FFF2-40B4-BE49-F238E27FC236}">
                <a16:creationId xmlns:a16="http://schemas.microsoft.com/office/drawing/2014/main" id="{55EC349C-0732-F544-BF5D-3BA49C3710C9}"/>
              </a:ext>
            </a:extLst>
          </p:cNvPr>
          <p:cNvSpPr/>
          <p:nvPr/>
        </p:nvSpPr>
        <p:spPr>
          <a:xfrm>
            <a:off x="677332" y="4975907"/>
            <a:ext cx="8365068" cy="788486"/>
          </a:xfrm>
          <a:prstGeom prst="rect">
            <a:avLst/>
          </a:prstGeom>
        </p:spPr>
        <p:txBody>
          <a:bodyPr wrap="square">
            <a:spAutoFit/>
          </a:bodyPr>
          <a:lstStyle/>
          <a:p>
            <a:pPr marL="285750" indent="-285750">
              <a:lnSpc>
                <a:spcPts val="1800"/>
              </a:lnSpc>
              <a:spcBef>
                <a:spcPts val="1800"/>
              </a:spcBef>
              <a:spcAft>
                <a:spcPts val="900"/>
              </a:spcAft>
              <a:buFont typeface="Wingdings" pitchFamily="2" charset="2"/>
              <a:buChar char="ü"/>
            </a:pPr>
            <a:r>
              <a:rPr lang="fr-FR" sz="2000" b="1" dirty="0">
                <a:solidFill>
                  <a:schemeClr val="accent3"/>
                </a:solidFill>
                <a:latin typeface="Raleway" pitchFamily="2" charset="77"/>
                <a:ea typeface="PT Sans" panose="020B0503020203020204" pitchFamily="34" charset="77"/>
                <a:cs typeface="PT Sans" panose="020B0503020203020204" pitchFamily="34" charset="77"/>
              </a:rPr>
              <a:t>Les dépenses liées au recours à des experts et à la réalisation d'études peuvent être imputées sur le budget de fonctionnement</a:t>
            </a:r>
          </a:p>
        </p:txBody>
      </p:sp>
    </p:spTree>
    <p:extLst>
      <p:ext uri="{BB962C8B-B14F-4D97-AF65-F5344CB8AC3E}">
        <p14:creationId xmlns:p14="http://schemas.microsoft.com/office/powerpoint/2010/main" val="7145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theme/theme1.xml><?xml version="1.0" encoding="utf-8"?>
<a:theme xmlns:a="http://schemas.openxmlformats.org/drawingml/2006/main" name="branding 2">
  <a:themeElements>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nding 2" id="{F8CE2B12-E124-6B4D-9F90-1CE70AAC9E31}" vid="{187493AC-DA65-0D4E-AE7E-466DE749AE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ADN  CSE">
    <a:dk1>
      <a:srgbClr val="000000"/>
    </a:dk1>
    <a:lt1>
      <a:srgbClr val="FFFFFF"/>
    </a:lt1>
    <a:dk2>
      <a:srgbClr val="44546A"/>
    </a:dk2>
    <a:lt2>
      <a:srgbClr val="E7E6E6"/>
    </a:lt2>
    <a:accent1>
      <a:srgbClr val="A3195B"/>
    </a:accent1>
    <a:accent2>
      <a:srgbClr val="E6007E"/>
    </a:accent2>
    <a:accent3>
      <a:srgbClr val="1B3C6D"/>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2583</TotalTime>
  <Words>2154</Words>
  <Application>Microsoft Macintosh PowerPoint</Application>
  <PresentationFormat>Grand écran</PresentationFormat>
  <Paragraphs>271</Paragraphs>
  <Slides>47</Slides>
  <Notes>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47</vt:i4>
      </vt:variant>
    </vt:vector>
  </HeadingPairs>
  <TitlesOfParts>
    <vt:vector size="59" baseType="lpstr">
      <vt:lpstr>Arial</vt:lpstr>
      <vt:lpstr>Calibri</vt:lpstr>
      <vt:lpstr>Chalkduster</vt:lpstr>
      <vt:lpstr>Gunny Rewritten</vt:lpstr>
      <vt:lpstr>League Spartan</vt:lpstr>
      <vt:lpstr>Raleway</vt:lpstr>
      <vt:lpstr>Raleway ExtraLight</vt:lpstr>
      <vt:lpstr>Raleway Light</vt:lpstr>
      <vt:lpstr>Raleway Medium</vt:lpstr>
      <vt:lpstr>Raleway SemiBold</vt:lpstr>
      <vt:lpstr>Wingdings</vt:lpstr>
      <vt:lpstr>branding 2</vt:lpstr>
      <vt:lpstr>Budget des CSE</vt:lpstr>
      <vt:lpstr>Présentation PowerPoint</vt:lpstr>
      <vt:lpstr>Présentation PowerPoint</vt:lpstr>
      <vt:lpstr>Calcul des budgets</vt:lpstr>
      <vt:lpstr>Le budget ASC</vt:lpstr>
      <vt:lpstr>Le budget ASC</vt:lpstr>
      <vt:lpstr>Le budget AEP</vt:lpstr>
      <vt:lpstr>Présentation PowerPoint</vt:lpstr>
      <vt:lpstr>Utilisation du budget AEP</vt:lpstr>
      <vt:lpstr>Utilisation du budget AEP</vt:lpstr>
      <vt:lpstr>Quels sont les critères d’une ASC?</vt:lpstr>
      <vt:lpstr>Exemples ASC:</vt:lpstr>
      <vt:lpstr>Quizz</vt:lpstr>
      <vt:lpstr> Les repas des élus lors d’une information collective des salariés:</vt:lpstr>
      <vt:lpstr> Les repas des élus lors d’une information collective des salariés:</vt:lpstr>
      <vt:lpstr> Un ticket de métro pour se rendre à une réunion préparatoire :</vt:lpstr>
      <vt:lpstr> Un ticket de métro pour se rendre à une réunion préparatoire :</vt:lpstr>
      <vt:lpstr> L’achat d’un ordinateur portable à usage des salariés :</vt:lpstr>
      <vt:lpstr> L’achat d’un ordinateur portable à usage des salariés :</vt:lpstr>
      <vt:lpstr> La location d’un gîte pour des réunions ponctuelles des élus:</vt:lpstr>
      <vt:lpstr> La location d’un gîte pour des réunions ponctuelles des élus:</vt:lpstr>
      <vt:lpstr> Une assistance juridique au bénéfice exclusif des salariés :</vt:lpstr>
      <vt:lpstr> Une assistance juridique au bénéfice exclusif des salariés :</vt:lpstr>
      <vt:lpstr> Une assistance juridique au bénéfice du CSE et des salariés :</vt:lpstr>
      <vt:lpstr> Une assistance juridique au bénéfice du CSE et des salariés :</vt:lpstr>
      <vt:lpstr> Un repas au bénéfice de salariés gréviste  :</vt:lpstr>
      <vt:lpstr> Un repas au bénéfice de salariés gréviste  :</vt:lpstr>
      <vt:lpstr>Une expertise comptable sur l’ensemble des budgets du CSE:</vt:lpstr>
      <vt:lpstr>Une expertise comptable sur l’ensemble des budgets du CSE: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des CSE</dc:title>
  <dc:creator>Cédric HEBRARD</dc:creator>
  <cp:lastModifiedBy>Camille RODRIGUEZ - PREMATECH FORMATION</cp:lastModifiedBy>
  <cp:revision>35</cp:revision>
  <dcterms:created xsi:type="dcterms:W3CDTF">2021-06-18T07:27:47Z</dcterms:created>
  <dcterms:modified xsi:type="dcterms:W3CDTF">2021-06-22T09:43:40Z</dcterms:modified>
</cp:coreProperties>
</file>